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diagrams/layout4.xml" ContentType="application/vnd.openxmlformats-officedocument.drawingml.diagram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0"/>
  </p:notesMasterIdLst>
  <p:sldIdLst>
    <p:sldId id="256" r:id="rId2"/>
    <p:sldId id="257" r:id="rId3"/>
    <p:sldId id="258" r:id="rId4"/>
    <p:sldId id="264" r:id="rId5"/>
    <p:sldId id="265" r:id="rId6"/>
    <p:sldId id="266" r:id="rId7"/>
    <p:sldId id="267" r:id="rId8"/>
    <p:sldId id="261" r:id="rId9"/>
    <p:sldId id="259" r:id="rId10"/>
    <p:sldId id="269" r:id="rId11"/>
    <p:sldId id="372" r:id="rId12"/>
    <p:sldId id="260" r:id="rId13"/>
    <p:sldId id="270" r:id="rId14"/>
    <p:sldId id="271" r:id="rId15"/>
    <p:sldId id="272" r:id="rId16"/>
    <p:sldId id="262" r:id="rId17"/>
    <p:sldId id="368" r:id="rId18"/>
    <p:sldId id="367" r:id="rId19"/>
    <p:sldId id="369" r:id="rId20"/>
    <p:sldId id="370" r:id="rId21"/>
    <p:sldId id="371" r:id="rId22"/>
    <p:sldId id="374" r:id="rId23"/>
    <p:sldId id="376" r:id="rId24"/>
    <p:sldId id="416" r:id="rId25"/>
    <p:sldId id="417" r:id="rId26"/>
    <p:sldId id="418" r:id="rId27"/>
    <p:sldId id="419" r:id="rId28"/>
    <p:sldId id="420" r:id="rId29"/>
    <p:sldId id="421" r:id="rId30"/>
    <p:sldId id="422" r:id="rId31"/>
    <p:sldId id="423" r:id="rId32"/>
    <p:sldId id="425" r:id="rId33"/>
    <p:sldId id="426" r:id="rId34"/>
    <p:sldId id="393" r:id="rId35"/>
    <p:sldId id="394" r:id="rId36"/>
    <p:sldId id="395" r:id="rId37"/>
    <p:sldId id="396" r:id="rId38"/>
    <p:sldId id="377" r:id="rId39"/>
    <p:sldId id="379" r:id="rId40"/>
    <p:sldId id="380" r:id="rId41"/>
    <p:sldId id="378" r:id="rId42"/>
    <p:sldId id="381" r:id="rId43"/>
    <p:sldId id="382" r:id="rId44"/>
    <p:sldId id="383" r:id="rId45"/>
    <p:sldId id="384" r:id="rId46"/>
    <p:sldId id="391" r:id="rId47"/>
    <p:sldId id="385" r:id="rId48"/>
    <p:sldId id="386" r:id="rId49"/>
    <p:sldId id="390" r:id="rId50"/>
    <p:sldId id="397" r:id="rId51"/>
    <p:sldId id="398" r:id="rId52"/>
    <p:sldId id="399" r:id="rId53"/>
    <p:sldId id="400" r:id="rId54"/>
    <p:sldId id="387" r:id="rId55"/>
    <p:sldId id="401" r:id="rId56"/>
    <p:sldId id="427" r:id="rId57"/>
    <p:sldId id="429" r:id="rId58"/>
    <p:sldId id="428" r:id="rId59"/>
    <p:sldId id="430" r:id="rId60"/>
    <p:sldId id="431" r:id="rId61"/>
    <p:sldId id="432" r:id="rId62"/>
    <p:sldId id="433" r:id="rId63"/>
    <p:sldId id="434" r:id="rId64"/>
    <p:sldId id="435" r:id="rId65"/>
    <p:sldId id="436" r:id="rId66"/>
    <p:sldId id="438" r:id="rId67"/>
    <p:sldId id="439" r:id="rId68"/>
    <p:sldId id="440" r:id="rId69"/>
    <p:sldId id="441" r:id="rId70"/>
    <p:sldId id="437" r:id="rId71"/>
    <p:sldId id="443" r:id="rId72"/>
    <p:sldId id="444" r:id="rId73"/>
    <p:sldId id="445" r:id="rId74"/>
    <p:sldId id="373" r:id="rId75"/>
    <p:sldId id="273" r:id="rId76"/>
    <p:sldId id="274" r:id="rId77"/>
    <p:sldId id="442" r:id="rId78"/>
    <p:sldId id="275" r:id="rId79"/>
    <p:sldId id="278" r:id="rId80"/>
    <p:sldId id="279" r:id="rId81"/>
    <p:sldId id="281" r:id="rId82"/>
    <p:sldId id="277" r:id="rId83"/>
    <p:sldId id="402" r:id="rId84"/>
    <p:sldId id="403" r:id="rId85"/>
    <p:sldId id="404" r:id="rId86"/>
    <p:sldId id="405" r:id="rId87"/>
    <p:sldId id="406" r:id="rId88"/>
    <p:sldId id="282" r:id="rId89"/>
    <p:sldId id="283" r:id="rId90"/>
    <p:sldId id="280" r:id="rId91"/>
    <p:sldId id="468" r:id="rId92"/>
    <p:sldId id="268" r:id="rId93"/>
    <p:sldId id="300" r:id="rId94"/>
    <p:sldId id="407" r:id="rId95"/>
    <p:sldId id="284" r:id="rId96"/>
    <p:sldId id="410" r:id="rId97"/>
    <p:sldId id="411" r:id="rId98"/>
    <p:sldId id="412" r:id="rId99"/>
    <p:sldId id="413" r:id="rId100"/>
    <p:sldId id="414" r:id="rId101"/>
    <p:sldId id="415" r:id="rId102"/>
    <p:sldId id="285"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460" r:id="rId116"/>
    <p:sldId id="469" r:id="rId117"/>
    <p:sldId id="470" r:id="rId118"/>
    <p:sldId id="471" r:id="rId119"/>
    <p:sldId id="472" r:id="rId120"/>
    <p:sldId id="473" r:id="rId121"/>
    <p:sldId id="461" r:id="rId122"/>
    <p:sldId id="286" r:id="rId123"/>
    <p:sldId id="287" r:id="rId124"/>
    <p:sldId id="290" r:id="rId125"/>
    <p:sldId id="293" r:id="rId126"/>
    <p:sldId id="294" r:id="rId127"/>
    <p:sldId id="289" r:id="rId128"/>
    <p:sldId id="288" r:id="rId129"/>
    <p:sldId id="304" r:id="rId130"/>
    <p:sldId id="292" r:id="rId131"/>
    <p:sldId id="295" r:id="rId132"/>
    <p:sldId id="305" r:id="rId133"/>
    <p:sldId id="307" r:id="rId134"/>
    <p:sldId id="462" r:id="rId135"/>
    <p:sldId id="298" r:id="rId136"/>
    <p:sldId id="299" r:id="rId137"/>
    <p:sldId id="308" r:id="rId138"/>
    <p:sldId id="291" r:id="rId139"/>
    <p:sldId id="310" r:id="rId140"/>
    <p:sldId id="309" r:id="rId141"/>
    <p:sldId id="318" r:id="rId142"/>
    <p:sldId id="303" r:id="rId143"/>
    <p:sldId id="316" r:id="rId144"/>
    <p:sldId id="311" r:id="rId145"/>
    <p:sldId id="321" r:id="rId146"/>
    <p:sldId id="319" r:id="rId147"/>
    <p:sldId id="320" r:id="rId148"/>
    <p:sldId id="302" r:id="rId149"/>
    <p:sldId id="312" r:id="rId150"/>
    <p:sldId id="322" r:id="rId151"/>
    <p:sldId id="323" r:id="rId152"/>
    <p:sldId id="313" r:id="rId153"/>
    <p:sldId id="314" r:id="rId154"/>
    <p:sldId id="315" r:id="rId155"/>
    <p:sldId id="317" r:id="rId156"/>
    <p:sldId id="324" r:id="rId157"/>
    <p:sldId id="325" r:id="rId158"/>
    <p:sldId id="326" r:id="rId159"/>
    <p:sldId id="327" r:id="rId160"/>
    <p:sldId id="364" r:id="rId161"/>
    <p:sldId id="365" r:id="rId162"/>
    <p:sldId id="328" r:id="rId163"/>
    <p:sldId id="329" r:id="rId164"/>
    <p:sldId id="346" r:id="rId165"/>
    <p:sldId id="330" r:id="rId166"/>
    <p:sldId id="331" r:id="rId167"/>
    <p:sldId id="333" r:id="rId168"/>
    <p:sldId id="337" r:id="rId169"/>
    <p:sldId id="474" r:id="rId170"/>
    <p:sldId id="475" r:id="rId171"/>
    <p:sldId id="476" r:id="rId172"/>
    <p:sldId id="477" r:id="rId173"/>
    <p:sldId id="478" r:id="rId174"/>
    <p:sldId id="479" r:id="rId175"/>
    <p:sldId id="480" r:id="rId176"/>
    <p:sldId id="336" r:id="rId177"/>
    <p:sldId id="334" r:id="rId178"/>
    <p:sldId id="338" r:id="rId179"/>
    <p:sldId id="339" r:id="rId180"/>
    <p:sldId id="340" r:id="rId181"/>
    <p:sldId id="341" r:id="rId182"/>
    <p:sldId id="342" r:id="rId183"/>
    <p:sldId id="343" r:id="rId184"/>
    <p:sldId id="344" r:id="rId185"/>
    <p:sldId id="360" r:id="rId186"/>
    <p:sldId id="361" r:id="rId187"/>
    <p:sldId id="335" r:id="rId188"/>
    <p:sldId id="347" r:id="rId189"/>
    <p:sldId id="348" r:id="rId190"/>
    <p:sldId id="350" r:id="rId191"/>
    <p:sldId id="354" r:id="rId192"/>
    <p:sldId id="355" r:id="rId193"/>
    <p:sldId id="358" r:id="rId194"/>
    <p:sldId id="356" r:id="rId195"/>
    <p:sldId id="362" r:id="rId196"/>
    <p:sldId id="363" r:id="rId197"/>
    <p:sldId id="447" r:id="rId198"/>
    <p:sldId id="446" r:id="rId19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Средний стиль 1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B9631B5-78F2-41C9-869B-9F39066F8104}" styleName="Средний стиль 3 - акцент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Средний стиль 3 - акцент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Темный стиль 2 - акцент 5/акцент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7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889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505C5-9494-47E9-905B-C4223CAE3DB4}" type="doc">
      <dgm:prSet loTypeId="urn:microsoft.com/office/officeart/2005/8/layout/gear1" loCatId="relationship" qsTypeId="urn:microsoft.com/office/officeart/2005/8/quickstyle/3d3" qsCatId="3D" csTypeId="urn:microsoft.com/office/officeart/2005/8/colors/accent1_2" csCatId="accent1" phldr="0"/>
      <dgm:spPr/>
    </dgm:pt>
    <dgm:pt modelId="{8F2C27D7-F932-4B9B-B5B9-A6CB08B28A98}">
      <dgm:prSet phldrT="[Текст]" phldr="1"/>
      <dgm:spPr/>
      <dgm:t>
        <a:bodyPr/>
        <a:lstStyle/>
        <a:p>
          <a:endParaRPr lang="ru-RU"/>
        </a:p>
      </dgm:t>
    </dgm:pt>
    <dgm:pt modelId="{006BC3B1-07DC-40A3-ABEF-C216B26B60E6}" type="parTrans" cxnId="{19479D63-2948-4EE6-ABBA-1404A0472E7A}">
      <dgm:prSet/>
      <dgm:spPr/>
      <dgm:t>
        <a:bodyPr/>
        <a:lstStyle/>
        <a:p>
          <a:endParaRPr lang="ru-RU"/>
        </a:p>
      </dgm:t>
    </dgm:pt>
    <dgm:pt modelId="{6C1E2417-5111-4238-9972-B12E12C31BB9}" type="sibTrans" cxnId="{19479D63-2948-4EE6-ABBA-1404A0472E7A}">
      <dgm:prSet/>
      <dgm:spPr/>
      <dgm:t>
        <a:bodyPr/>
        <a:lstStyle/>
        <a:p>
          <a:endParaRPr lang="ru-RU"/>
        </a:p>
      </dgm:t>
    </dgm:pt>
    <dgm:pt modelId="{35774312-3146-42DB-B607-1A2A40302D6B}">
      <dgm:prSet phldrT="[Текст]" phldr="1"/>
      <dgm:spPr/>
      <dgm:t>
        <a:bodyPr/>
        <a:lstStyle/>
        <a:p>
          <a:endParaRPr lang="ru-RU"/>
        </a:p>
      </dgm:t>
    </dgm:pt>
    <dgm:pt modelId="{2E65481E-9088-49DB-ACFC-EC5E0F001C4C}" type="parTrans" cxnId="{0F9DD395-891D-4FE7-8322-3A5B72CE14A7}">
      <dgm:prSet/>
      <dgm:spPr/>
      <dgm:t>
        <a:bodyPr/>
        <a:lstStyle/>
        <a:p>
          <a:endParaRPr lang="ru-RU"/>
        </a:p>
      </dgm:t>
    </dgm:pt>
    <dgm:pt modelId="{2AF9DC4A-00CB-4A03-A2A3-3A72E985C857}" type="sibTrans" cxnId="{0F9DD395-891D-4FE7-8322-3A5B72CE14A7}">
      <dgm:prSet/>
      <dgm:spPr/>
      <dgm:t>
        <a:bodyPr/>
        <a:lstStyle/>
        <a:p>
          <a:endParaRPr lang="ru-RU"/>
        </a:p>
      </dgm:t>
    </dgm:pt>
    <dgm:pt modelId="{E0469F58-77B7-449E-A2DC-F54864BA7EA5}">
      <dgm:prSet phldrT="[Текст]" phldr="1"/>
      <dgm:spPr/>
      <dgm:t>
        <a:bodyPr/>
        <a:lstStyle/>
        <a:p>
          <a:endParaRPr lang="ru-RU"/>
        </a:p>
      </dgm:t>
    </dgm:pt>
    <dgm:pt modelId="{BB4E1F85-B682-4992-898B-FF8CEFFF9F3A}" type="parTrans" cxnId="{B29B691A-35D7-4939-8032-58680D72FEED}">
      <dgm:prSet/>
      <dgm:spPr/>
      <dgm:t>
        <a:bodyPr/>
        <a:lstStyle/>
        <a:p>
          <a:endParaRPr lang="ru-RU"/>
        </a:p>
      </dgm:t>
    </dgm:pt>
    <dgm:pt modelId="{69046CFC-E557-48C3-9121-51F75E71EBFC}" type="sibTrans" cxnId="{B29B691A-35D7-4939-8032-58680D72FEED}">
      <dgm:prSet/>
      <dgm:spPr/>
      <dgm:t>
        <a:bodyPr/>
        <a:lstStyle/>
        <a:p>
          <a:endParaRPr lang="ru-RU"/>
        </a:p>
      </dgm:t>
    </dgm:pt>
    <dgm:pt modelId="{7E9D4628-EC86-4E4D-AC31-9ECD6A87A567}" type="pres">
      <dgm:prSet presAssocID="{6C3505C5-9494-47E9-905B-C4223CAE3DB4}" presName="composite" presStyleCnt="0">
        <dgm:presLayoutVars>
          <dgm:chMax val="3"/>
          <dgm:animLvl val="lvl"/>
          <dgm:resizeHandles val="exact"/>
        </dgm:presLayoutVars>
      </dgm:prSet>
      <dgm:spPr/>
    </dgm:pt>
    <dgm:pt modelId="{A8A7AF4C-71BD-42F9-9577-EC7A61A54AAD}" type="pres">
      <dgm:prSet presAssocID="{8F2C27D7-F932-4B9B-B5B9-A6CB08B28A98}" presName="gear1" presStyleLbl="node1" presStyleIdx="0" presStyleCnt="3">
        <dgm:presLayoutVars>
          <dgm:chMax val="1"/>
          <dgm:bulletEnabled val="1"/>
        </dgm:presLayoutVars>
      </dgm:prSet>
      <dgm:spPr/>
      <dgm:t>
        <a:bodyPr/>
        <a:lstStyle/>
        <a:p>
          <a:endParaRPr lang="ru-RU"/>
        </a:p>
      </dgm:t>
    </dgm:pt>
    <dgm:pt modelId="{1B7B67D8-16A0-4BBD-9DD9-47ED1AAC7CBC}" type="pres">
      <dgm:prSet presAssocID="{8F2C27D7-F932-4B9B-B5B9-A6CB08B28A98}" presName="gear1srcNode" presStyleLbl="node1" presStyleIdx="0" presStyleCnt="3"/>
      <dgm:spPr/>
      <dgm:t>
        <a:bodyPr/>
        <a:lstStyle/>
        <a:p>
          <a:endParaRPr lang="ru-RU"/>
        </a:p>
      </dgm:t>
    </dgm:pt>
    <dgm:pt modelId="{EEA31E5B-D3B4-4904-836B-469FFB1D882D}" type="pres">
      <dgm:prSet presAssocID="{8F2C27D7-F932-4B9B-B5B9-A6CB08B28A98}" presName="gear1dstNode" presStyleLbl="node1" presStyleIdx="0" presStyleCnt="3"/>
      <dgm:spPr/>
      <dgm:t>
        <a:bodyPr/>
        <a:lstStyle/>
        <a:p>
          <a:endParaRPr lang="ru-RU"/>
        </a:p>
      </dgm:t>
    </dgm:pt>
    <dgm:pt modelId="{5BF04A14-7F2C-4FC0-8634-F024467EC96C}" type="pres">
      <dgm:prSet presAssocID="{35774312-3146-42DB-B607-1A2A40302D6B}" presName="gear2" presStyleLbl="node1" presStyleIdx="1" presStyleCnt="3">
        <dgm:presLayoutVars>
          <dgm:chMax val="1"/>
          <dgm:bulletEnabled val="1"/>
        </dgm:presLayoutVars>
      </dgm:prSet>
      <dgm:spPr/>
      <dgm:t>
        <a:bodyPr/>
        <a:lstStyle/>
        <a:p>
          <a:endParaRPr lang="ru-RU"/>
        </a:p>
      </dgm:t>
    </dgm:pt>
    <dgm:pt modelId="{A9627108-44A1-4EC2-8C44-4A1DBACB08E2}" type="pres">
      <dgm:prSet presAssocID="{35774312-3146-42DB-B607-1A2A40302D6B}" presName="gear2srcNode" presStyleLbl="node1" presStyleIdx="1" presStyleCnt="3"/>
      <dgm:spPr/>
      <dgm:t>
        <a:bodyPr/>
        <a:lstStyle/>
        <a:p>
          <a:endParaRPr lang="ru-RU"/>
        </a:p>
      </dgm:t>
    </dgm:pt>
    <dgm:pt modelId="{EC3DDD47-92B5-44BA-93BE-215A8B1FFC39}" type="pres">
      <dgm:prSet presAssocID="{35774312-3146-42DB-B607-1A2A40302D6B}" presName="gear2dstNode" presStyleLbl="node1" presStyleIdx="1" presStyleCnt="3"/>
      <dgm:spPr/>
      <dgm:t>
        <a:bodyPr/>
        <a:lstStyle/>
        <a:p>
          <a:endParaRPr lang="ru-RU"/>
        </a:p>
      </dgm:t>
    </dgm:pt>
    <dgm:pt modelId="{6FA59278-9424-4B2C-9F10-E206F64428C5}" type="pres">
      <dgm:prSet presAssocID="{E0469F58-77B7-449E-A2DC-F54864BA7EA5}" presName="gear3" presStyleLbl="node1" presStyleIdx="2" presStyleCnt="3"/>
      <dgm:spPr/>
      <dgm:t>
        <a:bodyPr/>
        <a:lstStyle/>
        <a:p>
          <a:endParaRPr lang="ru-RU"/>
        </a:p>
      </dgm:t>
    </dgm:pt>
    <dgm:pt modelId="{3326CE03-D2F9-4243-B187-11CA501F77A7}" type="pres">
      <dgm:prSet presAssocID="{E0469F58-77B7-449E-A2DC-F54864BA7EA5}" presName="gear3tx" presStyleLbl="node1" presStyleIdx="2" presStyleCnt="3">
        <dgm:presLayoutVars>
          <dgm:chMax val="1"/>
          <dgm:bulletEnabled val="1"/>
        </dgm:presLayoutVars>
      </dgm:prSet>
      <dgm:spPr/>
      <dgm:t>
        <a:bodyPr/>
        <a:lstStyle/>
        <a:p>
          <a:endParaRPr lang="ru-RU"/>
        </a:p>
      </dgm:t>
    </dgm:pt>
    <dgm:pt modelId="{D5F858D8-4C39-4631-B704-4AF11CA4DF66}" type="pres">
      <dgm:prSet presAssocID="{E0469F58-77B7-449E-A2DC-F54864BA7EA5}" presName="gear3srcNode" presStyleLbl="node1" presStyleIdx="2" presStyleCnt="3"/>
      <dgm:spPr/>
      <dgm:t>
        <a:bodyPr/>
        <a:lstStyle/>
        <a:p>
          <a:endParaRPr lang="ru-RU"/>
        </a:p>
      </dgm:t>
    </dgm:pt>
    <dgm:pt modelId="{9C2C6992-EF87-43BA-B455-94242A49EEFB}" type="pres">
      <dgm:prSet presAssocID="{E0469F58-77B7-449E-A2DC-F54864BA7EA5}" presName="gear3dstNode" presStyleLbl="node1" presStyleIdx="2" presStyleCnt="3"/>
      <dgm:spPr/>
      <dgm:t>
        <a:bodyPr/>
        <a:lstStyle/>
        <a:p>
          <a:endParaRPr lang="ru-RU"/>
        </a:p>
      </dgm:t>
    </dgm:pt>
    <dgm:pt modelId="{F14044E0-ECD6-4F4B-8821-D29EE91F4971}" type="pres">
      <dgm:prSet presAssocID="{6C1E2417-5111-4238-9972-B12E12C31BB9}" presName="connector1" presStyleLbl="sibTrans2D1" presStyleIdx="0" presStyleCnt="3"/>
      <dgm:spPr/>
      <dgm:t>
        <a:bodyPr/>
        <a:lstStyle/>
        <a:p>
          <a:endParaRPr lang="ru-RU"/>
        </a:p>
      </dgm:t>
    </dgm:pt>
    <dgm:pt modelId="{918F65B1-6DCB-4EEB-8DE9-37980CAA63D0}" type="pres">
      <dgm:prSet presAssocID="{2AF9DC4A-00CB-4A03-A2A3-3A72E985C857}" presName="connector2" presStyleLbl="sibTrans2D1" presStyleIdx="1" presStyleCnt="3"/>
      <dgm:spPr/>
      <dgm:t>
        <a:bodyPr/>
        <a:lstStyle/>
        <a:p>
          <a:endParaRPr lang="ru-RU"/>
        </a:p>
      </dgm:t>
    </dgm:pt>
    <dgm:pt modelId="{D8666294-C0CA-4FB9-8F6C-1237971792B2}" type="pres">
      <dgm:prSet presAssocID="{69046CFC-E557-48C3-9121-51F75E71EBFC}" presName="connector3" presStyleLbl="sibTrans2D1" presStyleIdx="2" presStyleCnt="3"/>
      <dgm:spPr/>
      <dgm:t>
        <a:bodyPr/>
        <a:lstStyle/>
        <a:p>
          <a:endParaRPr lang="ru-RU"/>
        </a:p>
      </dgm:t>
    </dgm:pt>
  </dgm:ptLst>
  <dgm:cxnLst>
    <dgm:cxn modelId="{FD0A4FEB-D023-4CA5-A92C-A4AFE69EA569}" type="presOf" srcId="{2AF9DC4A-00CB-4A03-A2A3-3A72E985C857}" destId="{918F65B1-6DCB-4EEB-8DE9-37980CAA63D0}" srcOrd="0" destOrd="0" presId="urn:microsoft.com/office/officeart/2005/8/layout/gear1"/>
    <dgm:cxn modelId="{4578193A-7B22-4370-BC12-6CFF06E6C1B0}" type="presOf" srcId="{69046CFC-E557-48C3-9121-51F75E71EBFC}" destId="{D8666294-C0CA-4FB9-8F6C-1237971792B2}" srcOrd="0" destOrd="0" presId="urn:microsoft.com/office/officeart/2005/8/layout/gear1"/>
    <dgm:cxn modelId="{CDF136FF-8997-45C1-9C57-45DAD0A07EFF}" type="presOf" srcId="{6C3505C5-9494-47E9-905B-C4223CAE3DB4}" destId="{7E9D4628-EC86-4E4D-AC31-9ECD6A87A567}" srcOrd="0" destOrd="0" presId="urn:microsoft.com/office/officeart/2005/8/layout/gear1"/>
    <dgm:cxn modelId="{8DCC2142-9E9D-4D82-BCFC-CE253E60736D}" type="presOf" srcId="{8F2C27D7-F932-4B9B-B5B9-A6CB08B28A98}" destId="{EEA31E5B-D3B4-4904-836B-469FFB1D882D}" srcOrd="2" destOrd="0" presId="urn:microsoft.com/office/officeart/2005/8/layout/gear1"/>
    <dgm:cxn modelId="{56CC7F83-74C8-45D6-9CB3-10AFE1C9DBD5}" type="presOf" srcId="{E0469F58-77B7-449E-A2DC-F54864BA7EA5}" destId="{9C2C6992-EF87-43BA-B455-94242A49EEFB}" srcOrd="3" destOrd="0" presId="urn:microsoft.com/office/officeart/2005/8/layout/gear1"/>
    <dgm:cxn modelId="{6F16BE28-D27C-454B-A4E0-A4A113AC797C}" type="presOf" srcId="{8F2C27D7-F932-4B9B-B5B9-A6CB08B28A98}" destId="{1B7B67D8-16A0-4BBD-9DD9-47ED1AAC7CBC}" srcOrd="1" destOrd="0" presId="urn:microsoft.com/office/officeart/2005/8/layout/gear1"/>
    <dgm:cxn modelId="{93CEAFC6-6603-42D5-BF89-104E53CE4301}" type="presOf" srcId="{35774312-3146-42DB-B607-1A2A40302D6B}" destId="{A9627108-44A1-4EC2-8C44-4A1DBACB08E2}" srcOrd="1" destOrd="0" presId="urn:microsoft.com/office/officeart/2005/8/layout/gear1"/>
    <dgm:cxn modelId="{411857D6-B25B-40BE-8C4D-F84523E2122B}" type="presOf" srcId="{E0469F58-77B7-449E-A2DC-F54864BA7EA5}" destId="{D5F858D8-4C39-4631-B704-4AF11CA4DF66}" srcOrd="2" destOrd="0" presId="urn:microsoft.com/office/officeart/2005/8/layout/gear1"/>
    <dgm:cxn modelId="{B428EFD7-A191-4439-90E4-F27D743F1B33}" type="presOf" srcId="{E0469F58-77B7-449E-A2DC-F54864BA7EA5}" destId="{3326CE03-D2F9-4243-B187-11CA501F77A7}" srcOrd="1" destOrd="0" presId="urn:microsoft.com/office/officeart/2005/8/layout/gear1"/>
    <dgm:cxn modelId="{81B2846F-E2E8-4D0C-9F78-F58CAFCB5D3F}" type="presOf" srcId="{35774312-3146-42DB-B607-1A2A40302D6B}" destId="{EC3DDD47-92B5-44BA-93BE-215A8B1FFC39}" srcOrd="2" destOrd="0" presId="urn:microsoft.com/office/officeart/2005/8/layout/gear1"/>
    <dgm:cxn modelId="{AF1B1278-A75F-4E99-B769-20B5127151AB}" type="presOf" srcId="{35774312-3146-42DB-B607-1A2A40302D6B}" destId="{5BF04A14-7F2C-4FC0-8634-F024467EC96C}" srcOrd="0" destOrd="0" presId="urn:microsoft.com/office/officeart/2005/8/layout/gear1"/>
    <dgm:cxn modelId="{4C805672-A4FD-44CF-AD41-5DFC27CA4EE6}" type="presOf" srcId="{6C1E2417-5111-4238-9972-B12E12C31BB9}" destId="{F14044E0-ECD6-4F4B-8821-D29EE91F4971}" srcOrd="0" destOrd="0" presId="urn:microsoft.com/office/officeart/2005/8/layout/gear1"/>
    <dgm:cxn modelId="{19479D63-2948-4EE6-ABBA-1404A0472E7A}" srcId="{6C3505C5-9494-47E9-905B-C4223CAE3DB4}" destId="{8F2C27D7-F932-4B9B-B5B9-A6CB08B28A98}" srcOrd="0" destOrd="0" parTransId="{006BC3B1-07DC-40A3-ABEF-C216B26B60E6}" sibTransId="{6C1E2417-5111-4238-9972-B12E12C31BB9}"/>
    <dgm:cxn modelId="{9F24EDF9-240A-4C4E-B029-7EEC3D84B903}" type="presOf" srcId="{E0469F58-77B7-449E-A2DC-F54864BA7EA5}" destId="{6FA59278-9424-4B2C-9F10-E206F64428C5}" srcOrd="0" destOrd="0" presId="urn:microsoft.com/office/officeart/2005/8/layout/gear1"/>
    <dgm:cxn modelId="{B29B691A-35D7-4939-8032-58680D72FEED}" srcId="{6C3505C5-9494-47E9-905B-C4223CAE3DB4}" destId="{E0469F58-77B7-449E-A2DC-F54864BA7EA5}" srcOrd="2" destOrd="0" parTransId="{BB4E1F85-B682-4992-898B-FF8CEFFF9F3A}" sibTransId="{69046CFC-E557-48C3-9121-51F75E71EBFC}"/>
    <dgm:cxn modelId="{00A7F23D-4278-4523-8CD1-B293BED5D623}" type="presOf" srcId="{8F2C27D7-F932-4B9B-B5B9-A6CB08B28A98}" destId="{A8A7AF4C-71BD-42F9-9577-EC7A61A54AAD}" srcOrd="0" destOrd="0" presId="urn:microsoft.com/office/officeart/2005/8/layout/gear1"/>
    <dgm:cxn modelId="{0F9DD395-891D-4FE7-8322-3A5B72CE14A7}" srcId="{6C3505C5-9494-47E9-905B-C4223CAE3DB4}" destId="{35774312-3146-42DB-B607-1A2A40302D6B}" srcOrd="1" destOrd="0" parTransId="{2E65481E-9088-49DB-ACFC-EC5E0F001C4C}" sibTransId="{2AF9DC4A-00CB-4A03-A2A3-3A72E985C857}"/>
    <dgm:cxn modelId="{281DB055-141D-445B-9C17-A8A500FC83EB}" type="presParOf" srcId="{7E9D4628-EC86-4E4D-AC31-9ECD6A87A567}" destId="{A8A7AF4C-71BD-42F9-9577-EC7A61A54AAD}" srcOrd="0" destOrd="0" presId="urn:microsoft.com/office/officeart/2005/8/layout/gear1"/>
    <dgm:cxn modelId="{355A4EA5-ACF7-4C3C-BF49-85AE6F12BB2E}" type="presParOf" srcId="{7E9D4628-EC86-4E4D-AC31-9ECD6A87A567}" destId="{1B7B67D8-16A0-4BBD-9DD9-47ED1AAC7CBC}" srcOrd="1" destOrd="0" presId="urn:microsoft.com/office/officeart/2005/8/layout/gear1"/>
    <dgm:cxn modelId="{C1C38DE6-C139-428F-B32F-2141C3AEDE1F}" type="presParOf" srcId="{7E9D4628-EC86-4E4D-AC31-9ECD6A87A567}" destId="{EEA31E5B-D3B4-4904-836B-469FFB1D882D}" srcOrd="2" destOrd="0" presId="urn:microsoft.com/office/officeart/2005/8/layout/gear1"/>
    <dgm:cxn modelId="{7E834466-6882-4368-B074-617FECD0F2AB}" type="presParOf" srcId="{7E9D4628-EC86-4E4D-AC31-9ECD6A87A567}" destId="{5BF04A14-7F2C-4FC0-8634-F024467EC96C}" srcOrd="3" destOrd="0" presId="urn:microsoft.com/office/officeart/2005/8/layout/gear1"/>
    <dgm:cxn modelId="{8258BCB0-9AAD-464A-8674-3D5D5268C0A9}" type="presParOf" srcId="{7E9D4628-EC86-4E4D-AC31-9ECD6A87A567}" destId="{A9627108-44A1-4EC2-8C44-4A1DBACB08E2}" srcOrd="4" destOrd="0" presId="urn:microsoft.com/office/officeart/2005/8/layout/gear1"/>
    <dgm:cxn modelId="{712A0C35-E15C-4883-A280-01FD73EBB3A0}" type="presParOf" srcId="{7E9D4628-EC86-4E4D-AC31-9ECD6A87A567}" destId="{EC3DDD47-92B5-44BA-93BE-215A8B1FFC39}" srcOrd="5" destOrd="0" presId="urn:microsoft.com/office/officeart/2005/8/layout/gear1"/>
    <dgm:cxn modelId="{EA290CD5-EA09-4D92-AE3B-ED02FB73B043}" type="presParOf" srcId="{7E9D4628-EC86-4E4D-AC31-9ECD6A87A567}" destId="{6FA59278-9424-4B2C-9F10-E206F64428C5}" srcOrd="6" destOrd="0" presId="urn:microsoft.com/office/officeart/2005/8/layout/gear1"/>
    <dgm:cxn modelId="{A724B4C8-C3B3-4AEE-A3BB-10FA0CB9D353}" type="presParOf" srcId="{7E9D4628-EC86-4E4D-AC31-9ECD6A87A567}" destId="{3326CE03-D2F9-4243-B187-11CA501F77A7}" srcOrd="7" destOrd="0" presId="urn:microsoft.com/office/officeart/2005/8/layout/gear1"/>
    <dgm:cxn modelId="{E0F3F1E7-FD8A-4D97-8B92-56CCB6BEE635}" type="presParOf" srcId="{7E9D4628-EC86-4E4D-AC31-9ECD6A87A567}" destId="{D5F858D8-4C39-4631-B704-4AF11CA4DF66}" srcOrd="8" destOrd="0" presId="urn:microsoft.com/office/officeart/2005/8/layout/gear1"/>
    <dgm:cxn modelId="{38D23E6A-388C-4999-AC44-CFBDEFC9E492}" type="presParOf" srcId="{7E9D4628-EC86-4E4D-AC31-9ECD6A87A567}" destId="{9C2C6992-EF87-43BA-B455-94242A49EEFB}" srcOrd="9" destOrd="0" presId="urn:microsoft.com/office/officeart/2005/8/layout/gear1"/>
    <dgm:cxn modelId="{4F62AEA1-ED75-4EBF-8582-5F9600038318}" type="presParOf" srcId="{7E9D4628-EC86-4E4D-AC31-9ECD6A87A567}" destId="{F14044E0-ECD6-4F4B-8821-D29EE91F4971}" srcOrd="10" destOrd="0" presId="urn:microsoft.com/office/officeart/2005/8/layout/gear1"/>
    <dgm:cxn modelId="{A7D65F82-E400-42A9-9EA1-D7F2EC9A19DD}" type="presParOf" srcId="{7E9D4628-EC86-4E4D-AC31-9ECD6A87A567}" destId="{918F65B1-6DCB-4EEB-8DE9-37980CAA63D0}" srcOrd="11" destOrd="0" presId="urn:microsoft.com/office/officeart/2005/8/layout/gear1"/>
    <dgm:cxn modelId="{F3C2122C-A475-4752-B6D1-DF66EFD7B84E}" type="presParOf" srcId="{7E9D4628-EC86-4E4D-AC31-9ECD6A87A567}" destId="{D8666294-C0CA-4FB9-8F6C-1237971792B2}"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3505C5-9494-47E9-905B-C4223CAE3DB4}" type="doc">
      <dgm:prSet loTypeId="urn:microsoft.com/office/officeart/2005/8/layout/gear1" loCatId="relationship" qsTypeId="urn:microsoft.com/office/officeart/2005/8/quickstyle/3d3" qsCatId="3D" csTypeId="urn:microsoft.com/office/officeart/2005/8/colors/accent1_2" csCatId="accent1" phldr="0"/>
      <dgm:spPr/>
    </dgm:pt>
    <dgm:pt modelId="{8F2C27D7-F932-4B9B-B5B9-A6CB08B28A98}">
      <dgm:prSet phldrT="[Текст]" phldr="1"/>
      <dgm:spPr/>
      <dgm:t>
        <a:bodyPr/>
        <a:lstStyle/>
        <a:p>
          <a:endParaRPr lang="ru-RU" dirty="0"/>
        </a:p>
      </dgm:t>
    </dgm:pt>
    <dgm:pt modelId="{006BC3B1-07DC-40A3-ABEF-C216B26B60E6}" type="parTrans" cxnId="{19479D63-2948-4EE6-ABBA-1404A0472E7A}">
      <dgm:prSet/>
      <dgm:spPr/>
      <dgm:t>
        <a:bodyPr/>
        <a:lstStyle/>
        <a:p>
          <a:endParaRPr lang="ru-RU"/>
        </a:p>
      </dgm:t>
    </dgm:pt>
    <dgm:pt modelId="{6C1E2417-5111-4238-9972-B12E12C31BB9}" type="sibTrans" cxnId="{19479D63-2948-4EE6-ABBA-1404A0472E7A}">
      <dgm:prSet/>
      <dgm:spPr/>
      <dgm:t>
        <a:bodyPr/>
        <a:lstStyle/>
        <a:p>
          <a:endParaRPr lang="ru-RU"/>
        </a:p>
      </dgm:t>
    </dgm:pt>
    <dgm:pt modelId="{35774312-3146-42DB-B607-1A2A40302D6B}">
      <dgm:prSet phldrT="[Текст]" phldr="1"/>
      <dgm:spPr/>
      <dgm:t>
        <a:bodyPr/>
        <a:lstStyle/>
        <a:p>
          <a:endParaRPr lang="ru-RU" dirty="0"/>
        </a:p>
      </dgm:t>
    </dgm:pt>
    <dgm:pt modelId="{2E65481E-9088-49DB-ACFC-EC5E0F001C4C}" type="parTrans" cxnId="{0F9DD395-891D-4FE7-8322-3A5B72CE14A7}">
      <dgm:prSet/>
      <dgm:spPr/>
      <dgm:t>
        <a:bodyPr/>
        <a:lstStyle/>
        <a:p>
          <a:endParaRPr lang="ru-RU"/>
        </a:p>
      </dgm:t>
    </dgm:pt>
    <dgm:pt modelId="{2AF9DC4A-00CB-4A03-A2A3-3A72E985C857}" type="sibTrans" cxnId="{0F9DD395-891D-4FE7-8322-3A5B72CE14A7}">
      <dgm:prSet/>
      <dgm:spPr/>
      <dgm:t>
        <a:bodyPr/>
        <a:lstStyle/>
        <a:p>
          <a:endParaRPr lang="ru-RU"/>
        </a:p>
      </dgm:t>
    </dgm:pt>
    <dgm:pt modelId="{E0469F58-77B7-449E-A2DC-F54864BA7EA5}">
      <dgm:prSet phldrT="[Текст]" phldr="1"/>
      <dgm:spPr/>
      <dgm:t>
        <a:bodyPr/>
        <a:lstStyle/>
        <a:p>
          <a:endParaRPr lang="ru-RU" dirty="0"/>
        </a:p>
      </dgm:t>
    </dgm:pt>
    <dgm:pt modelId="{BB4E1F85-B682-4992-898B-FF8CEFFF9F3A}" type="parTrans" cxnId="{B29B691A-35D7-4939-8032-58680D72FEED}">
      <dgm:prSet/>
      <dgm:spPr/>
      <dgm:t>
        <a:bodyPr/>
        <a:lstStyle/>
        <a:p>
          <a:endParaRPr lang="ru-RU"/>
        </a:p>
      </dgm:t>
    </dgm:pt>
    <dgm:pt modelId="{69046CFC-E557-48C3-9121-51F75E71EBFC}" type="sibTrans" cxnId="{B29B691A-35D7-4939-8032-58680D72FEED}">
      <dgm:prSet/>
      <dgm:spPr/>
      <dgm:t>
        <a:bodyPr/>
        <a:lstStyle/>
        <a:p>
          <a:endParaRPr lang="ru-RU"/>
        </a:p>
      </dgm:t>
    </dgm:pt>
    <dgm:pt modelId="{7E9D4628-EC86-4E4D-AC31-9ECD6A87A567}" type="pres">
      <dgm:prSet presAssocID="{6C3505C5-9494-47E9-905B-C4223CAE3DB4}" presName="composite" presStyleCnt="0">
        <dgm:presLayoutVars>
          <dgm:chMax val="3"/>
          <dgm:animLvl val="lvl"/>
          <dgm:resizeHandles val="exact"/>
        </dgm:presLayoutVars>
      </dgm:prSet>
      <dgm:spPr/>
    </dgm:pt>
    <dgm:pt modelId="{A8A7AF4C-71BD-42F9-9577-EC7A61A54AAD}" type="pres">
      <dgm:prSet presAssocID="{8F2C27D7-F932-4B9B-B5B9-A6CB08B28A98}" presName="gear1" presStyleLbl="node1" presStyleIdx="0" presStyleCnt="3">
        <dgm:presLayoutVars>
          <dgm:chMax val="1"/>
          <dgm:bulletEnabled val="1"/>
        </dgm:presLayoutVars>
      </dgm:prSet>
      <dgm:spPr/>
      <dgm:t>
        <a:bodyPr/>
        <a:lstStyle/>
        <a:p>
          <a:endParaRPr lang="ru-RU"/>
        </a:p>
      </dgm:t>
    </dgm:pt>
    <dgm:pt modelId="{1B7B67D8-16A0-4BBD-9DD9-47ED1AAC7CBC}" type="pres">
      <dgm:prSet presAssocID="{8F2C27D7-F932-4B9B-B5B9-A6CB08B28A98}" presName="gear1srcNode" presStyleLbl="node1" presStyleIdx="0" presStyleCnt="3"/>
      <dgm:spPr/>
      <dgm:t>
        <a:bodyPr/>
        <a:lstStyle/>
        <a:p>
          <a:endParaRPr lang="ru-RU"/>
        </a:p>
      </dgm:t>
    </dgm:pt>
    <dgm:pt modelId="{EEA31E5B-D3B4-4904-836B-469FFB1D882D}" type="pres">
      <dgm:prSet presAssocID="{8F2C27D7-F932-4B9B-B5B9-A6CB08B28A98}" presName="gear1dstNode" presStyleLbl="node1" presStyleIdx="0" presStyleCnt="3"/>
      <dgm:spPr/>
      <dgm:t>
        <a:bodyPr/>
        <a:lstStyle/>
        <a:p>
          <a:endParaRPr lang="ru-RU"/>
        </a:p>
      </dgm:t>
    </dgm:pt>
    <dgm:pt modelId="{5BF04A14-7F2C-4FC0-8634-F024467EC96C}" type="pres">
      <dgm:prSet presAssocID="{35774312-3146-42DB-B607-1A2A40302D6B}" presName="gear2" presStyleLbl="node1" presStyleIdx="1" presStyleCnt="3">
        <dgm:presLayoutVars>
          <dgm:chMax val="1"/>
          <dgm:bulletEnabled val="1"/>
        </dgm:presLayoutVars>
      </dgm:prSet>
      <dgm:spPr/>
      <dgm:t>
        <a:bodyPr/>
        <a:lstStyle/>
        <a:p>
          <a:endParaRPr lang="ru-RU"/>
        </a:p>
      </dgm:t>
    </dgm:pt>
    <dgm:pt modelId="{A9627108-44A1-4EC2-8C44-4A1DBACB08E2}" type="pres">
      <dgm:prSet presAssocID="{35774312-3146-42DB-B607-1A2A40302D6B}" presName="gear2srcNode" presStyleLbl="node1" presStyleIdx="1" presStyleCnt="3"/>
      <dgm:spPr/>
      <dgm:t>
        <a:bodyPr/>
        <a:lstStyle/>
        <a:p>
          <a:endParaRPr lang="ru-RU"/>
        </a:p>
      </dgm:t>
    </dgm:pt>
    <dgm:pt modelId="{EC3DDD47-92B5-44BA-93BE-215A8B1FFC39}" type="pres">
      <dgm:prSet presAssocID="{35774312-3146-42DB-B607-1A2A40302D6B}" presName="gear2dstNode" presStyleLbl="node1" presStyleIdx="1" presStyleCnt="3"/>
      <dgm:spPr/>
      <dgm:t>
        <a:bodyPr/>
        <a:lstStyle/>
        <a:p>
          <a:endParaRPr lang="ru-RU"/>
        </a:p>
      </dgm:t>
    </dgm:pt>
    <dgm:pt modelId="{6FA59278-9424-4B2C-9F10-E206F64428C5}" type="pres">
      <dgm:prSet presAssocID="{E0469F58-77B7-449E-A2DC-F54864BA7EA5}" presName="gear3" presStyleLbl="node1" presStyleIdx="2" presStyleCnt="3"/>
      <dgm:spPr/>
      <dgm:t>
        <a:bodyPr/>
        <a:lstStyle/>
        <a:p>
          <a:endParaRPr lang="ru-RU"/>
        </a:p>
      </dgm:t>
    </dgm:pt>
    <dgm:pt modelId="{3326CE03-D2F9-4243-B187-11CA501F77A7}" type="pres">
      <dgm:prSet presAssocID="{E0469F58-77B7-449E-A2DC-F54864BA7EA5}" presName="gear3tx" presStyleLbl="node1" presStyleIdx="2" presStyleCnt="3">
        <dgm:presLayoutVars>
          <dgm:chMax val="1"/>
          <dgm:bulletEnabled val="1"/>
        </dgm:presLayoutVars>
      </dgm:prSet>
      <dgm:spPr/>
      <dgm:t>
        <a:bodyPr/>
        <a:lstStyle/>
        <a:p>
          <a:endParaRPr lang="ru-RU"/>
        </a:p>
      </dgm:t>
    </dgm:pt>
    <dgm:pt modelId="{D5F858D8-4C39-4631-B704-4AF11CA4DF66}" type="pres">
      <dgm:prSet presAssocID="{E0469F58-77B7-449E-A2DC-F54864BA7EA5}" presName="gear3srcNode" presStyleLbl="node1" presStyleIdx="2" presStyleCnt="3"/>
      <dgm:spPr/>
      <dgm:t>
        <a:bodyPr/>
        <a:lstStyle/>
        <a:p>
          <a:endParaRPr lang="ru-RU"/>
        </a:p>
      </dgm:t>
    </dgm:pt>
    <dgm:pt modelId="{9C2C6992-EF87-43BA-B455-94242A49EEFB}" type="pres">
      <dgm:prSet presAssocID="{E0469F58-77B7-449E-A2DC-F54864BA7EA5}" presName="gear3dstNode" presStyleLbl="node1" presStyleIdx="2" presStyleCnt="3"/>
      <dgm:spPr/>
      <dgm:t>
        <a:bodyPr/>
        <a:lstStyle/>
        <a:p>
          <a:endParaRPr lang="ru-RU"/>
        </a:p>
      </dgm:t>
    </dgm:pt>
    <dgm:pt modelId="{F14044E0-ECD6-4F4B-8821-D29EE91F4971}" type="pres">
      <dgm:prSet presAssocID="{6C1E2417-5111-4238-9972-B12E12C31BB9}" presName="connector1" presStyleLbl="sibTrans2D1" presStyleIdx="0" presStyleCnt="3"/>
      <dgm:spPr/>
      <dgm:t>
        <a:bodyPr/>
        <a:lstStyle/>
        <a:p>
          <a:endParaRPr lang="ru-RU"/>
        </a:p>
      </dgm:t>
    </dgm:pt>
    <dgm:pt modelId="{918F65B1-6DCB-4EEB-8DE9-37980CAA63D0}" type="pres">
      <dgm:prSet presAssocID="{2AF9DC4A-00CB-4A03-A2A3-3A72E985C857}" presName="connector2" presStyleLbl="sibTrans2D1" presStyleIdx="1" presStyleCnt="3"/>
      <dgm:spPr/>
      <dgm:t>
        <a:bodyPr/>
        <a:lstStyle/>
        <a:p>
          <a:endParaRPr lang="ru-RU"/>
        </a:p>
      </dgm:t>
    </dgm:pt>
    <dgm:pt modelId="{D8666294-C0CA-4FB9-8F6C-1237971792B2}" type="pres">
      <dgm:prSet presAssocID="{69046CFC-E557-48C3-9121-51F75E71EBFC}" presName="connector3" presStyleLbl="sibTrans2D1" presStyleIdx="2" presStyleCnt="3"/>
      <dgm:spPr/>
      <dgm:t>
        <a:bodyPr/>
        <a:lstStyle/>
        <a:p>
          <a:endParaRPr lang="ru-RU"/>
        </a:p>
      </dgm:t>
    </dgm:pt>
  </dgm:ptLst>
  <dgm:cxnLst>
    <dgm:cxn modelId="{34840BA7-59E6-49B2-A921-CED21EB94C03}" type="presOf" srcId="{E0469F58-77B7-449E-A2DC-F54864BA7EA5}" destId="{D5F858D8-4C39-4631-B704-4AF11CA4DF66}" srcOrd="2" destOrd="0" presId="urn:microsoft.com/office/officeart/2005/8/layout/gear1"/>
    <dgm:cxn modelId="{3E75332D-F6B6-4A2F-A0FD-8069F9B394B6}" type="presOf" srcId="{8F2C27D7-F932-4B9B-B5B9-A6CB08B28A98}" destId="{A8A7AF4C-71BD-42F9-9577-EC7A61A54AAD}" srcOrd="0" destOrd="0" presId="urn:microsoft.com/office/officeart/2005/8/layout/gear1"/>
    <dgm:cxn modelId="{1F760314-FDB2-44D0-B245-42DB1FD1A64E}" type="presOf" srcId="{8F2C27D7-F932-4B9B-B5B9-A6CB08B28A98}" destId="{1B7B67D8-16A0-4BBD-9DD9-47ED1AAC7CBC}" srcOrd="1" destOrd="0" presId="urn:microsoft.com/office/officeart/2005/8/layout/gear1"/>
    <dgm:cxn modelId="{D85C1233-EA14-40A8-8479-DFFB26F2E846}" type="presOf" srcId="{6C3505C5-9494-47E9-905B-C4223CAE3DB4}" destId="{7E9D4628-EC86-4E4D-AC31-9ECD6A87A567}" srcOrd="0" destOrd="0" presId="urn:microsoft.com/office/officeart/2005/8/layout/gear1"/>
    <dgm:cxn modelId="{D3C22787-BDA8-49E0-BE66-797C05997BDE}" type="presOf" srcId="{6C1E2417-5111-4238-9972-B12E12C31BB9}" destId="{F14044E0-ECD6-4F4B-8821-D29EE91F4971}" srcOrd="0" destOrd="0" presId="urn:microsoft.com/office/officeart/2005/8/layout/gear1"/>
    <dgm:cxn modelId="{4BC211EC-C201-4D78-AACB-3079BF1DCED8}" type="presOf" srcId="{E0469F58-77B7-449E-A2DC-F54864BA7EA5}" destId="{6FA59278-9424-4B2C-9F10-E206F64428C5}" srcOrd="0" destOrd="0" presId="urn:microsoft.com/office/officeart/2005/8/layout/gear1"/>
    <dgm:cxn modelId="{6F23C4F5-BC31-4990-9AE2-237F850CB168}" type="presOf" srcId="{35774312-3146-42DB-B607-1A2A40302D6B}" destId="{EC3DDD47-92B5-44BA-93BE-215A8B1FFC39}" srcOrd="2" destOrd="0" presId="urn:microsoft.com/office/officeart/2005/8/layout/gear1"/>
    <dgm:cxn modelId="{DD1DCFA7-675F-412D-9AA9-ABC5EEB004FE}" type="presOf" srcId="{2AF9DC4A-00CB-4A03-A2A3-3A72E985C857}" destId="{918F65B1-6DCB-4EEB-8DE9-37980CAA63D0}" srcOrd="0" destOrd="0" presId="urn:microsoft.com/office/officeart/2005/8/layout/gear1"/>
    <dgm:cxn modelId="{F21CDE47-C147-4AEB-A333-5F80EFE452CB}" type="presOf" srcId="{E0469F58-77B7-449E-A2DC-F54864BA7EA5}" destId="{3326CE03-D2F9-4243-B187-11CA501F77A7}" srcOrd="1" destOrd="0" presId="urn:microsoft.com/office/officeart/2005/8/layout/gear1"/>
    <dgm:cxn modelId="{19479D63-2948-4EE6-ABBA-1404A0472E7A}" srcId="{6C3505C5-9494-47E9-905B-C4223CAE3DB4}" destId="{8F2C27D7-F932-4B9B-B5B9-A6CB08B28A98}" srcOrd="0" destOrd="0" parTransId="{006BC3B1-07DC-40A3-ABEF-C216B26B60E6}" sibTransId="{6C1E2417-5111-4238-9972-B12E12C31BB9}"/>
    <dgm:cxn modelId="{B3BC374C-B50C-4086-AC5A-BB5C503B9B2F}" type="presOf" srcId="{E0469F58-77B7-449E-A2DC-F54864BA7EA5}" destId="{9C2C6992-EF87-43BA-B455-94242A49EEFB}" srcOrd="3" destOrd="0" presId="urn:microsoft.com/office/officeart/2005/8/layout/gear1"/>
    <dgm:cxn modelId="{785381CE-6229-467A-B6E1-18AC61E9FE71}" type="presOf" srcId="{69046CFC-E557-48C3-9121-51F75E71EBFC}" destId="{D8666294-C0CA-4FB9-8F6C-1237971792B2}" srcOrd="0" destOrd="0" presId="urn:microsoft.com/office/officeart/2005/8/layout/gear1"/>
    <dgm:cxn modelId="{ABD3110A-98C9-4A02-A570-636B68BE00DA}" type="presOf" srcId="{8F2C27D7-F932-4B9B-B5B9-A6CB08B28A98}" destId="{EEA31E5B-D3B4-4904-836B-469FFB1D882D}" srcOrd="2" destOrd="0" presId="urn:microsoft.com/office/officeart/2005/8/layout/gear1"/>
    <dgm:cxn modelId="{B29B691A-35D7-4939-8032-58680D72FEED}" srcId="{6C3505C5-9494-47E9-905B-C4223CAE3DB4}" destId="{E0469F58-77B7-449E-A2DC-F54864BA7EA5}" srcOrd="2" destOrd="0" parTransId="{BB4E1F85-B682-4992-898B-FF8CEFFF9F3A}" sibTransId="{69046CFC-E557-48C3-9121-51F75E71EBFC}"/>
    <dgm:cxn modelId="{1867E322-3085-476C-9970-05E6D5D5071E}" type="presOf" srcId="{35774312-3146-42DB-B607-1A2A40302D6B}" destId="{A9627108-44A1-4EC2-8C44-4A1DBACB08E2}" srcOrd="1" destOrd="0" presId="urn:microsoft.com/office/officeart/2005/8/layout/gear1"/>
    <dgm:cxn modelId="{6315011D-E5F8-4DA1-9B7B-69387E132722}" type="presOf" srcId="{35774312-3146-42DB-B607-1A2A40302D6B}" destId="{5BF04A14-7F2C-4FC0-8634-F024467EC96C}" srcOrd="0" destOrd="0" presId="urn:microsoft.com/office/officeart/2005/8/layout/gear1"/>
    <dgm:cxn modelId="{0F9DD395-891D-4FE7-8322-3A5B72CE14A7}" srcId="{6C3505C5-9494-47E9-905B-C4223CAE3DB4}" destId="{35774312-3146-42DB-B607-1A2A40302D6B}" srcOrd="1" destOrd="0" parTransId="{2E65481E-9088-49DB-ACFC-EC5E0F001C4C}" sibTransId="{2AF9DC4A-00CB-4A03-A2A3-3A72E985C857}"/>
    <dgm:cxn modelId="{E43926A9-A8FD-4A28-95E1-D9C79ADF3146}" type="presParOf" srcId="{7E9D4628-EC86-4E4D-AC31-9ECD6A87A567}" destId="{A8A7AF4C-71BD-42F9-9577-EC7A61A54AAD}" srcOrd="0" destOrd="0" presId="urn:microsoft.com/office/officeart/2005/8/layout/gear1"/>
    <dgm:cxn modelId="{2D47F3CA-A966-433D-A212-04CA12847009}" type="presParOf" srcId="{7E9D4628-EC86-4E4D-AC31-9ECD6A87A567}" destId="{1B7B67D8-16A0-4BBD-9DD9-47ED1AAC7CBC}" srcOrd="1" destOrd="0" presId="urn:microsoft.com/office/officeart/2005/8/layout/gear1"/>
    <dgm:cxn modelId="{B266B98D-CA8E-4A44-ACEF-C8CB6BFA76A8}" type="presParOf" srcId="{7E9D4628-EC86-4E4D-AC31-9ECD6A87A567}" destId="{EEA31E5B-D3B4-4904-836B-469FFB1D882D}" srcOrd="2" destOrd="0" presId="urn:microsoft.com/office/officeart/2005/8/layout/gear1"/>
    <dgm:cxn modelId="{B005FECA-BBE6-43C3-A7F0-BF9AC842F8FA}" type="presParOf" srcId="{7E9D4628-EC86-4E4D-AC31-9ECD6A87A567}" destId="{5BF04A14-7F2C-4FC0-8634-F024467EC96C}" srcOrd="3" destOrd="0" presId="urn:microsoft.com/office/officeart/2005/8/layout/gear1"/>
    <dgm:cxn modelId="{90F0916D-8CBC-4985-BE56-CC5CD484DC1F}" type="presParOf" srcId="{7E9D4628-EC86-4E4D-AC31-9ECD6A87A567}" destId="{A9627108-44A1-4EC2-8C44-4A1DBACB08E2}" srcOrd="4" destOrd="0" presId="urn:microsoft.com/office/officeart/2005/8/layout/gear1"/>
    <dgm:cxn modelId="{20A3BBFE-91F9-4A0F-8887-29BB191B9262}" type="presParOf" srcId="{7E9D4628-EC86-4E4D-AC31-9ECD6A87A567}" destId="{EC3DDD47-92B5-44BA-93BE-215A8B1FFC39}" srcOrd="5" destOrd="0" presId="urn:microsoft.com/office/officeart/2005/8/layout/gear1"/>
    <dgm:cxn modelId="{150E956C-7560-4BBC-805B-307886022067}" type="presParOf" srcId="{7E9D4628-EC86-4E4D-AC31-9ECD6A87A567}" destId="{6FA59278-9424-4B2C-9F10-E206F64428C5}" srcOrd="6" destOrd="0" presId="urn:microsoft.com/office/officeart/2005/8/layout/gear1"/>
    <dgm:cxn modelId="{C349B4F0-5CF5-4CA6-A0ED-74DF5A10CBE4}" type="presParOf" srcId="{7E9D4628-EC86-4E4D-AC31-9ECD6A87A567}" destId="{3326CE03-D2F9-4243-B187-11CA501F77A7}" srcOrd="7" destOrd="0" presId="urn:microsoft.com/office/officeart/2005/8/layout/gear1"/>
    <dgm:cxn modelId="{C4DF3CB8-9763-4F3B-95C4-2D4145CFDB0F}" type="presParOf" srcId="{7E9D4628-EC86-4E4D-AC31-9ECD6A87A567}" destId="{D5F858D8-4C39-4631-B704-4AF11CA4DF66}" srcOrd="8" destOrd="0" presId="urn:microsoft.com/office/officeart/2005/8/layout/gear1"/>
    <dgm:cxn modelId="{3D70D525-CD2E-4679-88F3-152A232EFB39}" type="presParOf" srcId="{7E9D4628-EC86-4E4D-AC31-9ECD6A87A567}" destId="{9C2C6992-EF87-43BA-B455-94242A49EEFB}" srcOrd="9" destOrd="0" presId="urn:microsoft.com/office/officeart/2005/8/layout/gear1"/>
    <dgm:cxn modelId="{0E878B84-9808-489F-8295-AC1E5EFC4939}" type="presParOf" srcId="{7E9D4628-EC86-4E4D-AC31-9ECD6A87A567}" destId="{F14044E0-ECD6-4F4B-8821-D29EE91F4971}" srcOrd="10" destOrd="0" presId="urn:microsoft.com/office/officeart/2005/8/layout/gear1"/>
    <dgm:cxn modelId="{AB0608A9-220F-453E-AF40-95AB6FF3013E}" type="presParOf" srcId="{7E9D4628-EC86-4E4D-AC31-9ECD6A87A567}" destId="{918F65B1-6DCB-4EEB-8DE9-37980CAA63D0}" srcOrd="11" destOrd="0" presId="urn:microsoft.com/office/officeart/2005/8/layout/gear1"/>
    <dgm:cxn modelId="{BA1A4C38-DF41-4E70-AE04-6F0CA37657FF}" type="presParOf" srcId="{7E9D4628-EC86-4E4D-AC31-9ECD6A87A567}" destId="{D8666294-C0CA-4FB9-8F6C-1237971792B2}" srcOrd="12" destOrd="0" presId="urn:microsoft.com/office/officeart/2005/8/layout/gear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3505C5-9494-47E9-905B-C4223CAE3DB4}" type="doc">
      <dgm:prSet loTypeId="urn:microsoft.com/office/officeart/2005/8/layout/gear1" loCatId="relationship" qsTypeId="urn:microsoft.com/office/officeart/2005/8/quickstyle/3d3" qsCatId="3D" csTypeId="urn:microsoft.com/office/officeart/2005/8/colors/accent1_2" csCatId="accent1" phldr="0"/>
      <dgm:spPr/>
    </dgm:pt>
    <dgm:pt modelId="{8F2C27D7-F932-4B9B-B5B9-A6CB08B28A98}">
      <dgm:prSet phldrT="[Текст]" phldr="1"/>
      <dgm:spPr/>
      <dgm:t>
        <a:bodyPr/>
        <a:lstStyle/>
        <a:p>
          <a:endParaRPr lang="ru-RU" dirty="0"/>
        </a:p>
      </dgm:t>
    </dgm:pt>
    <dgm:pt modelId="{006BC3B1-07DC-40A3-ABEF-C216B26B60E6}" type="parTrans" cxnId="{19479D63-2948-4EE6-ABBA-1404A0472E7A}">
      <dgm:prSet/>
      <dgm:spPr/>
      <dgm:t>
        <a:bodyPr/>
        <a:lstStyle/>
        <a:p>
          <a:endParaRPr lang="ru-RU"/>
        </a:p>
      </dgm:t>
    </dgm:pt>
    <dgm:pt modelId="{6C1E2417-5111-4238-9972-B12E12C31BB9}" type="sibTrans" cxnId="{19479D63-2948-4EE6-ABBA-1404A0472E7A}">
      <dgm:prSet/>
      <dgm:spPr/>
      <dgm:t>
        <a:bodyPr/>
        <a:lstStyle/>
        <a:p>
          <a:endParaRPr lang="ru-RU"/>
        </a:p>
      </dgm:t>
    </dgm:pt>
    <dgm:pt modelId="{35774312-3146-42DB-B607-1A2A40302D6B}">
      <dgm:prSet phldrT="[Текст]" phldr="1"/>
      <dgm:spPr/>
      <dgm:t>
        <a:bodyPr/>
        <a:lstStyle/>
        <a:p>
          <a:endParaRPr lang="ru-RU" dirty="0"/>
        </a:p>
      </dgm:t>
    </dgm:pt>
    <dgm:pt modelId="{2E65481E-9088-49DB-ACFC-EC5E0F001C4C}" type="parTrans" cxnId="{0F9DD395-891D-4FE7-8322-3A5B72CE14A7}">
      <dgm:prSet/>
      <dgm:spPr/>
      <dgm:t>
        <a:bodyPr/>
        <a:lstStyle/>
        <a:p>
          <a:endParaRPr lang="ru-RU"/>
        </a:p>
      </dgm:t>
    </dgm:pt>
    <dgm:pt modelId="{2AF9DC4A-00CB-4A03-A2A3-3A72E985C857}" type="sibTrans" cxnId="{0F9DD395-891D-4FE7-8322-3A5B72CE14A7}">
      <dgm:prSet/>
      <dgm:spPr/>
      <dgm:t>
        <a:bodyPr/>
        <a:lstStyle/>
        <a:p>
          <a:endParaRPr lang="ru-RU"/>
        </a:p>
      </dgm:t>
    </dgm:pt>
    <dgm:pt modelId="{E0469F58-77B7-449E-A2DC-F54864BA7EA5}">
      <dgm:prSet phldrT="[Текст]" phldr="1"/>
      <dgm:spPr/>
      <dgm:t>
        <a:bodyPr/>
        <a:lstStyle/>
        <a:p>
          <a:endParaRPr lang="ru-RU" dirty="0"/>
        </a:p>
      </dgm:t>
    </dgm:pt>
    <dgm:pt modelId="{BB4E1F85-B682-4992-898B-FF8CEFFF9F3A}" type="parTrans" cxnId="{B29B691A-35D7-4939-8032-58680D72FEED}">
      <dgm:prSet/>
      <dgm:spPr/>
      <dgm:t>
        <a:bodyPr/>
        <a:lstStyle/>
        <a:p>
          <a:endParaRPr lang="ru-RU"/>
        </a:p>
      </dgm:t>
    </dgm:pt>
    <dgm:pt modelId="{69046CFC-E557-48C3-9121-51F75E71EBFC}" type="sibTrans" cxnId="{B29B691A-35D7-4939-8032-58680D72FEED}">
      <dgm:prSet/>
      <dgm:spPr/>
      <dgm:t>
        <a:bodyPr/>
        <a:lstStyle/>
        <a:p>
          <a:endParaRPr lang="ru-RU"/>
        </a:p>
      </dgm:t>
    </dgm:pt>
    <dgm:pt modelId="{7E9D4628-EC86-4E4D-AC31-9ECD6A87A567}" type="pres">
      <dgm:prSet presAssocID="{6C3505C5-9494-47E9-905B-C4223CAE3DB4}" presName="composite" presStyleCnt="0">
        <dgm:presLayoutVars>
          <dgm:chMax val="3"/>
          <dgm:animLvl val="lvl"/>
          <dgm:resizeHandles val="exact"/>
        </dgm:presLayoutVars>
      </dgm:prSet>
      <dgm:spPr/>
    </dgm:pt>
    <dgm:pt modelId="{A8A7AF4C-71BD-42F9-9577-EC7A61A54AAD}" type="pres">
      <dgm:prSet presAssocID="{8F2C27D7-F932-4B9B-B5B9-A6CB08B28A98}" presName="gear1" presStyleLbl="node1" presStyleIdx="0" presStyleCnt="3">
        <dgm:presLayoutVars>
          <dgm:chMax val="1"/>
          <dgm:bulletEnabled val="1"/>
        </dgm:presLayoutVars>
      </dgm:prSet>
      <dgm:spPr/>
      <dgm:t>
        <a:bodyPr/>
        <a:lstStyle/>
        <a:p>
          <a:endParaRPr lang="ru-RU"/>
        </a:p>
      </dgm:t>
    </dgm:pt>
    <dgm:pt modelId="{1B7B67D8-16A0-4BBD-9DD9-47ED1AAC7CBC}" type="pres">
      <dgm:prSet presAssocID="{8F2C27D7-F932-4B9B-B5B9-A6CB08B28A98}" presName="gear1srcNode" presStyleLbl="node1" presStyleIdx="0" presStyleCnt="3"/>
      <dgm:spPr/>
      <dgm:t>
        <a:bodyPr/>
        <a:lstStyle/>
        <a:p>
          <a:endParaRPr lang="ru-RU"/>
        </a:p>
      </dgm:t>
    </dgm:pt>
    <dgm:pt modelId="{EEA31E5B-D3B4-4904-836B-469FFB1D882D}" type="pres">
      <dgm:prSet presAssocID="{8F2C27D7-F932-4B9B-B5B9-A6CB08B28A98}" presName="gear1dstNode" presStyleLbl="node1" presStyleIdx="0" presStyleCnt="3"/>
      <dgm:spPr/>
      <dgm:t>
        <a:bodyPr/>
        <a:lstStyle/>
        <a:p>
          <a:endParaRPr lang="ru-RU"/>
        </a:p>
      </dgm:t>
    </dgm:pt>
    <dgm:pt modelId="{5BF04A14-7F2C-4FC0-8634-F024467EC96C}" type="pres">
      <dgm:prSet presAssocID="{35774312-3146-42DB-B607-1A2A40302D6B}" presName="gear2" presStyleLbl="node1" presStyleIdx="1" presStyleCnt="3">
        <dgm:presLayoutVars>
          <dgm:chMax val="1"/>
          <dgm:bulletEnabled val="1"/>
        </dgm:presLayoutVars>
      </dgm:prSet>
      <dgm:spPr/>
      <dgm:t>
        <a:bodyPr/>
        <a:lstStyle/>
        <a:p>
          <a:endParaRPr lang="ru-RU"/>
        </a:p>
      </dgm:t>
    </dgm:pt>
    <dgm:pt modelId="{A9627108-44A1-4EC2-8C44-4A1DBACB08E2}" type="pres">
      <dgm:prSet presAssocID="{35774312-3146-42DB-B607-1A2A40302D6B}" presName="gear2srcNode" presStyleLbl="node1" presStyleIdx="1" presStyleCnt="3"/>
      <dgm:spPr/>
      <dgm:t>
        <a:bodyPr/>
        <a:lstStyle/>
        <a:p>
          <a:endParaRPr lang="ru-RU"/>
        </a:p>
      </dgm:t>
    </dgm:pt>
    <dgm:pt modelId="{EC3DDD47-92B5-44BA-93BE-215A8B1FFC39}" type="pres">
      <dgm:prSet presAssocID="{35774312-3146-42DB-B607-1A2A40302D6B}" presName="gear2dstNode" presStyleLbl="node1" presStyleIdx="1" presStyleCnt="3"/>
      <dgm:spPr/>
      <dgm:t>
        <a:bodyPr/>
        <a:lstStyle/>
        <a:p>
          <a:endParaRPr lang="ru-RU"/>
        </a:p>
      </dgm:t>
    </dgm:pt>
    <dgm:pt modelId="{6FA59278-9424-4B2C-9F10-E206F64428C5}" type="pres">
      <dgm:prSet presAssocID="{E0469F58-77B7-449E-A2DC-F54864BA7EA5}" presName="gear3" presStyleLbl="node1" presStyleIdx="2" presStyleCnt="3"/>
      <dgm:spPr/>
      <dgm:t>
        <a:bodyPr/>
        <a:lstStyle/>
        <a:p>
          <a:endParaRPr lang="ru-RU"/>
        </a:p>
      </dgm:t>
    </dgm:pt>
    <dgm:pt modelId="{3326CE03-D2F9-4243-B187-11CA501F77A7}" type="pres">
      <dgm:prSet presAssocID="{E0469F58-77B7-449E-A2DC-F54864BA7EA5}" presName="gear3tx" presStyleLbl="node1" presStyleIdx="2" presStyleCnt="3">
        <dgm:presLayoutVars>
          <dgm:chMax val="1"/>
          <dgm:bulletEnabled val="1"/>
        </dgm:presLayoutVars>
      </dgm:prSet>
      <dgm:spPr/>
      <dgm:t>
        <a:bodyPr/>
        <a:lstStyle/>
        <a:p>
          <a:endParaRPr lang="ru-RU"/>
        </a:p>
      </dgm:t>
    </dgm:pt>
    <dgm:pt modelId="{D5F858D8-4C39-4631-B704-4AF11CA4DF66}" type="pres">
      <dgm:prSet presAssocID="{E0469F58-77B7-449E-A2DC-F54864BA7EA5}" presName="gear3srcNode" presStyleLbl="node1" presStyleIdx="2" presStyleCnt="3"/>
      <dgm:spPr/>
      <dgm:t>
        <a:bodyPr/>
        <a:lstStyle/>
        <a:p>
          <a:endParaRPr lang="ru-RU"/>
        </a:p>
      </dgm:t>
    </dgm:pt>
    <dgm:pt modelId="{9C2C6992-EF87-43BA-B455-94242A49EEFB}" type="pres">
      <dgm:prSet presAssocID="{E0469F58-77B7-449E-A2DC-F54864BA7EA5}" presName="gear3dstNode" presStyleLbl="node1" presStyleIdx="2" presStyleCnt="3"/>
      <dgm:spPr/>
      <dgm:t>
        <a:bodyPr/>
        <a:lstStyle/>
        <a:p>
          <a:endParaRPr lang="ru-RU"/>
        </a:p>
      </dgm:t>
    </dgm:pt>
    <dgm:pt modelId="{F14044E0-ECD6-4F4B-8821-D29EE91F4971}" type="pres">
      <dgm:prSet presAssocID="{6C1E2417-5111-4238-9972-B12E12C31BB9}" presName="connector1" presStyleLbl="sibTrans2D1" presStyleIdx="0" presStyleCnt="3"/>
      <dgm:spPr/>
      <dgm:t>
        <a:bodyPr/>
        <a:lstStyle/>
        <a:p>
          <a:endParaRPr lang="ru-RU"/>
        </a:p>
      </dgm:t>
    </dgm:pt>
    <dgm:pt modelId="{918F65B1-6DCB-4EEB-8DE9-37980CAA63D0}" type="pres">
      <dgm:prSet presAssocID="{2AF9DC4A-00CB-4A03-A2A3-3A72E985C857}" presName="connector2" presStyleLbl="sibTrans2D1" presStyleIdx="1" presStyleCnt="3"/>
      <dgm:spPr/>
      <dgm:t>
        <a:bodyPr/>
        <a:lstStyle/>
        <a:p>
          <a:endParaRPr lang="ru-RU"/>
        </a:p>
      </dgm:t>
    </dgm:pt>
    <dgm:pt modelId="{D8666294-C0CA-4FB9-8F6C-1237971792B2}" type="pres">
      <dgm:prSet presAssocID="{69046CFC-E557-48C3-9121-51F75E71EBFC}" presName="connector3" presStyleLbl="sibTrans2D1" presStyleIdx="2" presStyleCnt="3"/>
      <dgm:spPr/>
      <dgm:t>
        <a:bodyPr/>
        <a:lstStyle/>
        <a:p>
          <a:endParaRPr lang="ru-RU"/>
        </a:p>
      </dgm:t>
    </dgm:pt>
  </dgm:ptLst>
  <dgm:cxnLst>
    <dgm:cxn modelId="{0E459E46-229E-4535-8A61-8034E1135303}" type="presOf" srcId="{35774312-3146-42DB-B607-1A2A40302D6B}" destId="{EC3DDD47-92B5-44BA-93BE-215A8B1FFC39}" srcOrd="2" destOrd="0" presId="urn:microsoft.com/office/officeart/2005/8/layout/gear1"/>
    <dgm:cxn modelId="{A7A7C75B-831D-42A0-82BD-983C97A585E8}" type="presOf" srcId="{E0469F58-77B7-449E-A2DC-F54864BA7EA5}" destId="{D5F858D8-4C39-4631-B704-4AF11CA4DF66}" srcOrd="2" destOrd="0" presId="urn:microsoft.com/office/officeart/2005/8/layout/gear1"/>
    <dgm:cxn modelId="{7398FBDE-E09B-4C0B-B35D-2614DEB46344}" type="presOf" srcId="{6C3505C5-9494-47E9-905B-C4223CAE3DB4}" destId="{7E9D4628-EC86-4E4D-AC31-9ECD6A87A567}" srcOrd="0" destOrd="0" presId="urn:microsoft.com/office/officeart/2005/8/layout/gear1"/>
    <dgm:cxn modelId="{F88C2956-8193-4A96-BF24-C8B338FC88CB}" type="presOf" srcId="{8F2C27D7-F932-4B9B-B5B9-A6CB08B28A98}" destId="{EEA31E5B-D3B4-4904-836B-469FFB1D882D}" srcOrd="2" destOrd="0" presId="urn:microsoft.com/office/officeart/2005/8/layout/gear1"/>
    <dgm:cxn modelId="{87035FFE-FBAE-46A7-87B4-A5B9F278650B}" type="presOf" srcId="{8F2C27D7-F932-4B9B-B5B9-A6CB08B28A98}" destId="{A8A7AF4C-71BD-42F9-9577-EC7A61A54AAD}" srcOrd="0" destOrd="0" presId="urn:microsoft.com/office/officeart/2005/8/layout/gear1"/>
    <dgm:cxn modelId="{A1305972-5FE9-4217-8C3A-418842FF2B95}" type="presOf" srcId="{8F2C27D7-F932-4B9B-B5B9-A6CB08B28A98}" destId="{1B7B67D8-16A0-4BBD-9DD9-47ED1AAC7CBC}" srcOrd="1" destOrd="0" presId="urn:microsoft.com/office/officeart/2005/8/layout/gear1"/>
    <dgm:cxn modelId="{B3895D99-892A-4265-A31D-15ED0A2D9FBA}" type="presOf" srcId="{35774312-3146-42DB-B607-1A2A40302D6B}" destId="{5BF04A14-7F2C-4FC0-8634-F024467EC96C}" srcOrd="0" destOrd="0" presId="urn:microsoft.com/office/officeart/2005/8/layout/gear1"/>
    <dgm:cxn modelId="{19479D63-2948-4EE6-ABBA-1404A0472E7A}" srcId="{6C3505C5-9494-47E9-905B-C4223CAE3DB4}" destId="{8F2C27D7-F932-4B9B-B5B9-A6CB08B28A98}" srcOrd="0" destOrd="0" parTransId="{006BC3B1-07DC-40A3-ABEF-C216B26B60E6}" sibTransId="{6C1E2417-5111-4238-9972-B12E12C31BB9}"/>
    <dgm:cxn modelId="{46B6008C-C172-4047-BE96-F846446198F8}" type="presOf" srcId="{E0469F58-77B7-449E-A2DC-F54864BA7EA5}" destId="{9C2C6992-EF87-43BA-B455-94242A49EEFB}" srcOrd="3" destOrd="0" presId="urn:microsoft.com/office/officeart/2005/8/layout/gear1"/>
    <dgm:cxn modelId="{410B02F6-25D4-49B3-8953-C15B916B478E}" type="presOf" srcId="{69046CFC-E557-48C3-9121-51F75E71EBFC}" destId="{D8666294-C0CA-4FB9-8F6C-1237971792B2}" srcOrd="0" destOrd="0" presId="urn:microsoft.com/office/officeart/2005/8/layout/gear1"/>
    <dgm:cxn modelId="{1966FA83-F5D6-41B7-9CD5-048901C52AF7}" type="presOf" srcId="{E0469F58-77B7-449E-A2DC-F54864BA7EA5}" destId="{6FA59278-9424-4B2C-9F10-E206F64428C5}" srcOrd="0" destOrd="0" presId="urn:microsoft.com/office/officeart/2005/8/layout/gear1"/>
    <dgm:cxn modelId="{B29B691A-35D7-4939-8032-58680D72FEED}" srcId="{6C3505C5-9494-47E9-905B-C4223CAE3DB4}" destId="{E0469F58-77B7-449E-A2DC-F54864BA7EA5}" srcOrd="2" destOrd="0" parTransId="{BB4E1F85-B682-4992-898B-FF8CEFFF9F3A}" sibTransId="{69046CFC-E557-48C3-9121-51F75E71EBFC}"/>
    <dgm:cxn modelId="{1711076C-FC3D-4764-9F99-97BD15045C13}" type="presOf" srcId="{35774312-3146-42DB-B607-1A2A40302D6B}" destId="{A9627108-44A1-4EC2-8C44-4A1DBACB08E2}" srcOrd="1" destOrd="0" presId="urn:microsoft.com/office/officeart/2005/8/layout/gear1"/>
    <dgm:cxn modelId="{64CDC427-2E65-4844-9FAC-FD53772307E4}" type="presOf" srcId="{2AF9DC4A-00CB-4A03-A2A3-3A72E985C857}" destId="{918F65B1-6DCB-4EEB-8DE9-37980CAA63D0}" srcOrd="0" destOrd="0" presId="urn:microsoft.com/office/officeart/2005/8/layout/gear1"/>
    <dgm:cxn modelId="{4D74F718-3B29-47D5-BC41-FB74701FEFFF}" type="presOf" srcId="{6C1E2417-5111-4238-9972-B12E12C31BB9}" destId="{F14044E0-ECD6-4F4B-8821-D29EE91F4971}" srcOrd="0" destOrd="0" presId="urn:microsoft.com/office/officeart/2005/8/layout/gear1"/>
    <dgm:cxn modelId="{0F9DD395-891D-4FE7-8322-3A5B72CE14A7}" srcId="{6C3505C5-9494-47E9-905B-C4223CAE3DB4}" destId="{35774312-3146-42DB-B607-1A2A40302D6B}" srcOrd="1" destOrd="0" parTransId="{2E65481E-9088-49DB-ACFC-EC5E0F001C4C}" sibTransId="{2AF9DC4A-00CB-4A03-A2A3-3A72E985C857}"/>
    <dgm:cxn modelId="{FDBB1DA5-A701-4F34-8A9E-0709E4F6832D}" type="presOf" srcId="{E0469F58-77B7-449E-A2DC-F54864BA7EA5}" destId="{3326CE03-D2F9-4243-B187-11CA501F77A7}" srcOrd="1" destOrd="0" presId="urn:microsoft.com/office/officeart/2005/8/layout/gear1"/>
    <dgm:cxn modelId="{93022D0F-C08A-42DB-82F4-E5DCB7A7A129}" type="presParOf" srcId="{7E9D4628-EC86-4E4D-AC31-9ECD6A87A567}" destId="{A8A7AF4C-71BD-42F9-9577-EC7A61A54AAD}" srcOrd="0" destOrd="0" presId="urn:microsoft.com/office/officeart/2005/8/layout/gear1"/>
    <dgm:cxn modelId="{5BC02291-A32B-4243-8AE0-AFA6E7C03964}" type="presParOf" srcId="{7E9D4628-EC86-4E4D-AC31-9ECD6A87A567}" destId="{1B7B67D8-16A0-4BBD-9DD9-47ED1AAC7CBC}" srcOrd="1" destOrd="0" presId="urn:microsoft.com/office/officeart/2005/8/layout/gear1"/>
    <dgm:cxn modelId="{E206CF86-8020-473E-B0DE-1348C2A78659}" type="presParOf" srcId="{7E9D4628-EC86-4E4D-AC31-9ECD6A87A567}" destId="{EEA31E5B-D3B4-4904-836B-469FFB1D882D}" srcOrd="2" destOrd="0" presId="urn:microsoft.com/office/officeart/2005/8/layout/gear1"/>
    <dgm:cxn modelId="{5745F5FA-FCF9-4FC4-AABC-191E280F95A1}" type="presParOf" srcId="{7E9D4628-EC86-4E4D-AC31-9ECD6A87A567}" destId="{5BF04A14-7F2C-4FC0-8634-F024467EC96C}" srcOrd="3" destOrd="0" presId="urn:microsoft.com/office/officeart/2005/8/layout/gear1"/>
    <dgm:cxn modelId="{B48F81EF-7DCC-41E0-A4E8-E473F33596A9}" type="presParOf" srcId="{7E9D4628-EC86-4E4D-AC31-9ECD6A87A567}" destId="{A9627108-44A1-4EC2-8C44-4A1DBACB08E2}" srcOrd="4" destOrd="0" presId="urn:microsoft.com/office/officeart/2005/8/layout/gear1"/>
    <dgm:cxn modelId="{944B0A15-B829-4061-BCEF-A640CAF6774B}" type="presParOf" srcId="{7E9D4628-EC86-4E4D-AC31-9ECD6A87A567}" destId="{EC3DDD47-92B5-44BA-93BE-215A8B1FFC39}" srcOrd="5" destOrd="0" presId="urn:microsoft.com/office/officeart/2005/8/layout/gear1"/>
    <dgm:cxn modelId="{2A62E2E8-F283-4B2D-9602-CD3741C85DD2}" type="presParOf" srcId="{7E9D4628-EC86-4E4D-AC31-9ECD6A87A567}" destId="{6FA59278-9424-4B2C-9F10-E206F64428C5}" srcOrd="6" destOrd="0" presId="urn:microsoft.com/office/officeart/2005/8/layout/gear1"/>
    <dgm:cxn modelId="{CB1D0D4D-4F1F-46A6-B560-29BCC1452355}" type="presParOf" srcId="{7E9D4628-EC86-4E4D-AC31-9ECD6A87A567}" destId="{3326CE03-D2F9-4243-B187-11CA501F77A7}" srcOrd="7" destOrd="0" presId="urn:microsoft.com/office/officeart/2005/8/layout/gear1"/>
    <dgm:cxn modelId="{26CD09C9-5BC0-4643-9149-97A42AC6CFCE}" type="presParOf" srcId="{7E9D4628-EC86-4E4D-AC31-9ECD6A87A567}" destId="{D5F858D8-4C39-4631-B704-4AF11CA4DF66}" srcOrd="8" destOrd="0" presId="urn:microsoft.com/office/officeart/2005/8/layout/gear1"/>
    <dgm:cxn modelId="{16D6BD70-0FBC-44B3-816C-2B7074D639F9}" type="presParOf" srcId="{7E9D4628-EC86-4E4D-AC31-9ECD6A87A567}" destId="{9C2C6992-EF87-43BA-B455-94242A49EEFB}" srcOrd="9" destOrd="0" presId="urn:microsoft.com/office/officeart/2005/8/layout/gear1"/>
    <dgm:cxn modelId="{14619441-02B2-4ABF-92C1-FA2DEDDFB5C8}" type="presParOf" srcId="{7E9D4628-EC86-4E4D-AC31-9ECD6A87A567}" destId="{F14044E0-ECD6-4F4B-8821-D29EE91F4971}" srcOrd="10" destOrd="0" presId="urn:microsoft.com/office/officeart/2005/8/layout/gear1"/>
    <dgm:cxn modelId="{A2CFDFA2-EC52-4987-9679-EDF9E9616563}" type="presParOf" srcId="{7E9D4628-EC86-4E4D-AC31-9ECD6A87A567}" destId="{918F65B1-6DCB-4EEB-8DE9-37980CAA63D0}" srcOrd="11" destOrd="0" presId="urn:microsoft.com/office/officeart/2005/8/layout/gear1"/>
    <dgm:cxn modelId="{C4C031B0-3630-4443-8B59-9A6C3AC5EE40}" type="presParOf" srcId="{7E9D4628-EC86-4E4D-AC31-9ECD6A87A567}" destId="{D8666294-C0CA-4FB9-8F6C-1237971792B2}"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3505C5-9494-47E9-905B-C4223CAE3DB4}" type="doc">
      <dgm:prSet loTypeId="urn:microsoft.com/office/officeart/2005/8/layout/gear1" loCatId="relationship" qsTypeId="urn:microsoft.com/office/officeart/2005/8/quickstyle/3d3" qsCatId="3D" csTypeId="urn:microsoft.com/office/officeart/2005/8/colors/accent1_2" csCatId="accent1" phldr="0"/>
      <dgm:spPr/>
    </dgm:pt>
    <dgm:pt modelId="{8F2C27D7-F932-4B9B-B5B9-A6CB08B28A98}">
      <dgm:prSet phldrT="[Текст]" phldr="1"/>
      <dgm:spPr/>
      <dgm:t>
        <a:bodyPr/>
        <a:lstStyle/>
        <a:p>
          <a:endParaRPr lang="ru-RU" dirty="0"/>
        </a:p>
      </dgm:t>
    </dgm:pt>
    <dgm:pt modelId="{006BC3B1-07DC-40A3-ABEF-C216B26B60E6}" type="parTrans" cxnId="{19479D63-2948-4EE6-ABBA-1404A0472E7A}">
      <dgm:prSet/>
      <dgm:spPr/>
      <dgm:t>
        <a:bodyPr/>
        <a:lstStyle/>
        <a:p>
          <a:endParaRPr lang="ru-RU"/>
        </a:p>
      </dgm:t>
    </dgm:pt>
    <dgm:pt modelId="{6C1E2417-5111-4238-9972-B12E12C31BB9}" type="sibTrans" cxnId="{19479D63-2948-4EE6-ABBA-1404A0472E7A}">
      <dgm:prSet/>
      <dgm:spPr/>
      <dgm:t>
        <a:bodyPr/>
        <a:lstStyle/>
        <a:p>
          <a:endParaRPr lang="ru-RU"/>
        </a:p>
      </dgm:t>
    </dgm:pt>
    <dgm:pt modelId="{35774312-3146-42DB-B607-1A2A40302D6B}">
      <dgm:prSet phldrT="[Текст]" phldr="1"/>
      <dgm:spPr/>
      <dgm:t>
        <a:bodyPr/>
        <a:lstStyle/>
        <a:p>
          <a:endParaRPr lang="ru-RU" dirty="0"/>
        </a:p>
      </dgm:t>
    </dgm:pt>
    <dgm:pt modelId="{2E65481E-9088-49DB-ACFC-EC5E0F001C4C}" type="parTrans" cxnId="{0F9DD395-891D-4FE7-8322-3A5B72CE14A7}">
      <dgm:prSet/>
      <dgm:spPr/>
      <dgm:t>
        <a:bodyPr/>
        <a:lstStyle/>
        <a:p>
          <a:endParaRPr lang="ru-RU"/>
        </a:p>
      </dgm:t>
    </dgm:pt>
    <dgm:pt modelId="{2AF9DC4A-00CB-4A03-A2A3-3A72E985C857}" type="sibTrans" cxnId="{0F9DD395-891D-4FE7-8322-3A5B72CE14A7}">
      <dgm:prSet/>
      <dgm:spPr/>
      <dgm:t>
        <a:bodyPr/>
        <a:lstStyle/>
        <a:p>
          <a:endParaRPr lang="ru-RU"/>
        </a:p>
      </dgm:t>
    </dgm:pt>
    <dgm:pt modelId="{E0469F58-77B7-449E-A2DC-F54864BA7EA5}">
      <dgm:prSet phldrT="[Текст]" phldr="1"/>
      <dgm:spPr/>
      <dgm:t>
        <a:bodyPr/>
        <a:lstStyle/>
        <a:p>
          <a:endParaRPr lang="ru-RU" dirty="0"/>
        </a:p>
      </dgm:t>
    </dgm:pt>
    <dgm:pt modelId="{BB4E1F85-B682-4992-898B-FF8CEFFF9F3A}" type="parTrans" cxnId="{B29B691A-35D7-4939-8032-58680D72FEED}">
      <dgm:prSet/>
      <dgm:spPr/>
      <dgm:t>
        <a:bodyPr/>
        <a:lstStyle/>
        <a:p>
          <a:endParaRPr lang="ru-RU"/>
        </a:p>
      </dgm:t>
    </dgm:pt>
    <dgm:pt modelId="{69046CFC-E557-48C3-9121-51F75E71EBFC}" type="sibTrans" cxnId="{B29B691A-35D7-4939-8032-58680D72FEED}">
      <dgm:prSet/>
      <dgm:spPr/>
      <dgm:t>
        <a:bodyPr/>
        <a:lstStyle/>
        <a:p>
          <a:endParaRPr lang="ru-RU"/>
        </a:p>
      </dgm:t>
    </dgm:pt>
    <dgm:pt modelId="{7E9D4628-EC86-4E4D-AC31-9ECD6A87A567}" type="pres">
      <dgm:prSet presAssocID="{6C3505C5-9494-47E9-905B-C4223CAE3DB4}" presName="composite" presStyleCnt="0">
        <dgm:presLayoutVars>
          <dgm:chMax val="3"/>
          <dgm:animLvl val="lvl"/>
          <dgm:resizeHandles val="exact"/>
        </dgm:presLayoutVars>
      </dgm:prSet>
      <dgm:spPr/>
    </dgm:pt>
    <dgm:pt modelId="{A8A7AF4C-71BD-42F9-9577-EC7A61A54AAD}" type="pres">
      <dgm:prSet presAssocID="{8F2C27D7-F932-4B9B-B5B9-A6CB08B28A98}" presName="gear1" presStyleLbl="node1" presStyleIdx="0" presStyleCnt="3">
        <dgm:presLayoutVars>
          <dgm:chMax val="1"/>
          <dgm:bulletEnabled val="1"/>
        </dgm:presLayoutVars>
      </dgm:prSet>
      <dgm:spPr/>
      <dgm:t>
        <a:bodyPr/>
        <a:lstStyle/>
        <a:p>
          <a:endParaRPr lang="ru-RU"/>
        </a:p>
      </dgm:t>
    </dgm:pt>
    <dgm:pt modelId="{1B7B67D8-16A0-4BBD-9DD9-47ED1AAC7CBC}" type="pres">
      <dgm:prSet presAssocID="{8F2C27D7-F932-4B9B-B5B9-A6CB08B28A98}" presName="gear1srcNode" presStyleLbl="node1" presStyleIdx="0" presStyleCnt="3"/>
      <dgm:spPr/>
      <dgm:t>
        <a:bodyPr/>
        <a:lstStyle/>
        <a:p>
          <a:endParaRPr lang="ru-RU"/>
        </a:p>
      </dgm:t>
    </dgm:pt>
    <dgm:pt modelId="{EEA31E5B-D3B4-4904-836B-469FFB1D882D}" type="pres">
      <dgm:prSet presAssocID="{8F2C27D7-F932-4B9B-B5B9-A6CB08B28A98}" presName="gear1dstNode" presStyleLbl="node1" presStyleIdx="0" presStyleCnt="3"/>
      <dgm:spPr/>
      <dgm:t>
        <a:bodyPr/>
        <a:lstStyle/>
        <a:p>
          <a:endParaRPr lang="ru-RU"/>
        </a:p>
      </dgm:t>
    </dgm:pt>
    <dgm:pt modelId="{5BF04A14-7F2C-4FC0-8634-F024467EC96C}" type="pres">
      <dgm:prSet presAssocID="{35774312-3146-42DB-B607-1A2A40302D6B}" presName="gear2" presStyleLbl="node1" presStyleIdx="1" presStyleCnt="3">
        <dgm:presLayoutVars>
          <dgm:chMax val="1"/>
          <dgm:bulletEnabled val="1"/>
        </dgm:presLayoutVars>
      </dgm:prSet>
      <dgm:spPr/>
      <dgm:t>
        <a:bodyPr/>
        <a:lstStyle/>
        <a:p>
          <a:endParaRPr lang="ru-RU"/>
        </a:p>
      </dgm:t>
    </dgm:pt>
    <dgm:pt modelId="{A9627108-44A1-4EC2-8C44-4A1DBACB08E2}" type="pres">
      <dgm:prSet presAssocID="{35774312-3146-42DB-B607-1A2A40302D6B}" presName="gear2srcNode" presStyleLbl="node1" presStyleIdx="1" presStyleCnt="3"/>
      <dgm:spPr/>
      <dgm:t>
        <a:bodyPr/>
        <a:lstStyle/>
        <a:p>
          <a:endParaRPr lang="ru-RU"/>
        </a:p>
      </dgm:t>
    </dgm:pt>
    <dgm:pt modelId="{EC3DDD47-92B5-44BA-93BE-215A8B1FFC39}" type="pres">
      <dgm:prSet presAssocID="{35774312-3146-42DB-B607-1A2A40302D6B}" presName="gear2dstNode" presStyleLbl="node1" presStyleIdx="1" presStyleCnt="3"/>
      <dgm:spPr/>
      <dgm:t>
        <a:bodyPr/>
        <a:lstStyle/>
        <a:p>
          <a:endParaRPr lang="ru-RU"/>
        </a:p>
      </dgm:t>
    </dgm:pt>
    <dgm:pt modelId="{6FA59278-9424-4B2C-9F10-E206F64428C5}" type="pres">
      <dgm:prSet presAssocID="{E0469F58-77B7-449E-A2DC-F54864BA7EA5}" presName="gear3" presStyleLbl="node1" presStyleIdx="2" presStyleCnt="3"/>
      <dgm:spPr/>
      <dgm:t>
        <a:bodyPr/>
        <a:lstStyle/>
        <a:p>
          <a:endParaRPr lang="ru-RU"/>
        </a:p>
      </dgm:t>
    </dgm:pt>
    <dgm:pt modelId="{3326CE03-D2F9-4243-B187-11CA501F77A7}" type="pres">
      <dgm:prSet presAssocID="{E0469F58-77B7-449E-A2DC-F54864BA7EA5}" presName="gear3tx" presStyleLbl="node1" presStyleIdx="2" presStyleCnt="3">
        <dgm:presLayoutVars>
          <dgm:chMax val="1"/>
          <dgm:bulletEnabled val="1"/>
        </dgm:presLayoutVars>
      </dgm:prSet>
      <dgm:spPr/>
      <dgm:t>
        <a:bodyPr/>
        <a:lstStyle/>
        <a:p>
          <a:endParaRPr lang="ru-RU"/>
        </a:p>
      </dgm:t>
    </dgm:pt>
    <dgm:pt modelId="{D5F858D8-4C39-4631-B704-4AF11CA4DF66}" type="pres">
      <dgm:prSet presAssocID="{E0469F58-77B7-449E-A2DC-F54864BA7EA5}" presName="gear3srcNode" presStyleLbl="node1" presStyleIdx="2" presStyleCnt="3"/>
      <dgm:spPr/>
      <dgm:t>
        <a:bodyPr/>
        <a:lstStyle/>
        <a:p>
          <a:endParaRPr lang="ru-RU"/>
        </a:p>
      </dgm:t>
    </dgm:pt>
    <dgm:pt modelId="{9C2C6992-EF87-43BA-B455-94242A49EEFB}" type="pres">
      <dgm:prSet presAssocID="{E0469F58-77B7-449E-A2DC-F54864BA7EA5}" presName="gear3dstNode" presStyleLbl="node1" presStyleIdx="2" presStyleCnt="3"/>
      <dgm:spPr/>
      <dgm:t>
        <a:bodyPr/>
        <a:lstStyle/>
        <a:p>
          <a:endParaRPr lang="ru-RU"/>
        </a:p>
      </dgm:t>
    </dgm:pt>
    <dgm:pt modelId="{F14044E0-ECD6-4F4B-8821-D29EE91F4971}" type="pres">
      <dgm:prSet presAssocID="{6C1E2417-5111-4238-9972-B12E12C31BB9}" presName="connector1" presStyleLbl="sibTrans2D1" presStyleIdx="0" presStyleCnt="3"/>
      <dgm:spPr/>
      <dgm:t>
        <a:bodyPr/>
        <a:lstStyle/>
        <a:p>
          <a:endParaRPr lang="ru-RU"/>
        </a:p>
      </dgm:t>
    </dgm:pt>
    <dgm:pt modelId="{918F65B1-6DCB-4EEB-8DE9-37980CAA63D0}" type="pres">
      <dgm:prSet presAssocID="{2AF9DC4A-00CB-4A03-A2A3-3A72E985C857}" presName="connector2" presStyleLbl="sibTrans2D1" presStyleIdx="1" presStyleCnt="3"/>
      <dgm:spPr/>
      <dgm:t>
        <a:bodyPr/>
        <a:lstStyle/>
        <a:p>
          <a:endParaRPr lang="ru-RU"/>
        </a:p>
      </dgm:t>
    </dgm:pt>
    <dgm:pt modelId="{D8666294-C0CA-4FB9-8F6C-1237971792B2}" type="pres">
      <dgm:prSet presAssocID="{69046CFC-E557-48C3-9121-51F75E71EBFC}" presName="connector3" presStyleLbl="sibTrans2D1" presStyleIdx="2" presStyleCnt="3"/>
      <dgm:spPr/>
      <dgm:t>
        <a:bodyPr/>
        <a:lstStyle/>
        <a:p>
          <a:endParaRPr lang="ru-RU"/>
        </a:p>
      </dgm:t>
    </dgm:pt>
  </dgm:ptLst>
  <dgm:cxnLst>
    <dgm:cxn modelId="{685DD239-34EE-4351-BD88-2622340E0D12}" type="presOf" srcId="{2AF9DC4A-00CB-4A03-A2A3-3A72E985C857}" destId="{918F65B1-6DCB-4EEB-8DE9-37980CAA63D0}" srcOrd="0" destOrd="0" presId="urn:microsoft.com/office/officeart/2005/8/layout/gear1"/>
    <dgm:cxn modelId="{60144368-399B-4069-BCE4-C544766D5C97}" type="presOf" srcId="{35774312-3146-42DB-B607-1A2A40302D6B}" destId="{A9627108-44A1-4EC2-8C44-4A1DBACB08E2}" srcOrd="1" destOrd="0" presId="urn:microsoft.com/office/officeart/2005/8/layout/gear1"/>
    <dgm:cxn modelId="{491E17F1-999F-4162-BC58-A1944A9DCC93}" type="presOf" srcId="{35774312-3146-42DB-B607-1A2A40302D6B}" destId="{5BF04A14-7F2C-4FC0-8634-F024467EC96C}" srcOrd="0" destOrd="0" presId="urn:microsoft.com/office/officeart/2005/8/layout/gear1"/>
    <dgm:cxn modelId="{68AAEA24-3892-4B2B-9B14-F4D45D841D98}" type="presOf" srcId="{8F2C27D7-F932-4B9B-B5B9-A6CB08B28A98}" destId="{A8A7AF4C-71BD-42F9-9577-EC7A61A54AAD}" srcOrd="0" destOrd="0" presId="urn:microsoft.com/office/officeart/2005/8/layout/gear1"/>
    <dgm:cxn modelId="{C5D69086-7B7C-4424-8F85-716997D98C16}" type="presOf" srcId="{E0469F58-77B7-449E-A2DC-F54864BA7EA5}" destId="{6FA59278-9424-4B2C-9F10-E206F64428C5}" srcOrd="0" destOrd="0" presId="urn:microsoft.com/office/officeart/2005/8/layout/gear1"/>
    <dgm:cxn modelId="{3FB7C185-F985-41D6-B9A4-4A153EE30603}" type="presOf" srcId="{69046CFC-E557-48C3-9121-51F75E71EBFC}" destId="{D8666294-C0CA-4FB9-8F6C-1237971792B2}" srcOrd="0" destOrd="0" presId="urn:microsoft.com/office/officeart/2005/8/layout/gear1"/>
    <dgm:cxn modelId="{0D038072-1B40-4DB2-8697-DE96AA021F33}" type="presOf" srcId="{E0469F58-77B7-449E-A2DC-F54864BA7EA5}" destId="{9C2C6992-EF87-43BA-B455-94242A49EEFB}" srcOrd="3" destOrd="0" presId="urn:microsoft.com/office/officeart/2005/8/layout/gear1"/>
    <dgm:cxn modelId="{DD5D5C51-9008-4001-8F7D-69CF602C4A65}" type="presOf" srcId="{6C3505C5-9494-47E9-905B-C4223CAE3DB4}" destId="{7E9D4628-EC86-4E4D-AC31-9ECD6A87A567}" srcOrd="0" destOrd="0" presId="urn:microsoft.com/office/officeart/2005/8/layout/gear1"/>
    <dgm:cxn modelId="{F0F7E8A1-EC64-4910-BE5C-D91FF274958D}" type="presOf" srcId="{E0469F58-77B7-449E-A2DC-F54864BA7EA5}" destId="{D5F858D8-4C39-4631-B704-4AF11CA4DF66}" srcOrd="2" destOrd="0" presId="urn:microsoft.com/office/officeart/2005/8/layout/gear1"/>
    <dgm:cxn modelId="{19479D63-2948-4EE6-ABBA-1404A0472E7A}" srcId="{6C3505C5-9494-47E9-905B-C4223CAE3DB4}" destId="{8F2C27D7-F932-4B9B-B5B9-A6CB08B28A98}" srcOrd="0" destOrd="0" parTransId="{006BC3B1-07DC-40A3-ABEF-C216B26B60E6}" sibTransId="{6C1E2417-5111-4238-9972-B12E12C31BB9}"/>
    <dgm:cxn modelId="{321C8138-D8DD-4D3D-9015-75C7C6268A01}" type="presOf" srcId="{8F2C27D7-F932-4B9B-B5B9-A6CB08B28A98}" destId="{1B7B67D8-16A0-4BBD-9DD9-47ED1AAC7CBC}" srcOrd="1" destOrd="0" presId="urn:microsoft.com/office/officeart/2005/8/layout/gear1"/>
    <dgm:cxn modelId="{9B149317-F165-4A0C-90DE-47219D644225}" type="presOf" srcId="{E0469F58-77B7-449E-A2DC-F54864BA7EA5}" destId="{3326CE03-D2F9-4243-B187-11CA501F77A7}" srcOrd="1" destOrd="0" presId="urn:microsoft.com/office/officeart/2005/8/layout/gear1"/>
    <dgm:cxn modelId="{B29B691A-35D7-4939-8032-58680D72FEED}" srcId="{6C3505C5-9494-47E9-905B-C4223CAE3DB4}" destId="{E0469F58-77B7-449E-A2DC-F54864BA7EA5}" srcOrd="2" destOrd="0" parTransId="{BB4E1F85-B682-4992-898B-FF8CEFFF9F3A}" sibTransId="{69046CFC-E557-48C3-9121-51F75E71EBFC}"/>
    <dgm:cxn modelId="{2F431525-2C65-4839-88E4-9AFE5B48B4CA}" type="presOf" srcId="{6C1E2417-5111-4238-9972-B12E12C31BB9}" destId="{F14044E0-ECD6-4F4B-8821-D29EE91F4971}" srcOrd="0" destOrd="0" presId="urn:microsoft.com/office/officeart/2005/8/layout/gear1"/>
    <dgm:cxn modelId="{B21B69F1-61BD-4308-A7C9-0020F9B0F164}" type="presOf" srcId="{35774312-3146-42DB-B607-1A2A40302D6B}" destId="{EC3DDD47-92B5-44BA-93BE-215A8B1FFC39}" srcOrd="2" destOrd="0" presId="urn:microsoft.com/office/officeart/2005/8/layout/gear1"/>
    <dgm:cxn modelId="{68EE07A7-0C29-4645-91F0-D2776F334355}" type="presOf" srcId="{8F2C27D7-F932-4B9B-B5B9-A6CB08B28A98}" destId="{EEA31E5B-D3B4-4904-836B-469FFB1D882D}" srcOrd="2" destOrd="0" presId="urn:microsoft.com/office/officeart/2005/8/layout/gear1"/>
    <dgm:cxn modelId="{0F9DD395-891D-4FE7-8322-3A5B72CE14A7}" srcId="{6C3505C5-9494-47E9-905B-C4223CAE3DB4}" destId="{35774312-3146-42DB-B607-1A2A40302D6B}" srcOrd="1" destOrd="0" parTransId="{2E65481E-9088-49DB-ACFC-EC5E0F001C4C}" sibTransId="{2AF9DC4A-00CB-4A03-A2A3-3A72E985C857}"/>
    <dgm:cxn modelId="{FA79A3F6-CF4D-441E-B320-494D8FF33ACA}" type="presParOf" srcId="{7E9D4628-EC86-4E4D-AC31-9ECD6A87A567}" destId="{A8A7AF4C-71BD-42F9-9577-EC7A61A54AAD}" srcOrd="0" destOrd="0" presId="urn:microsoft.com/office/officeart/2005/8/layout/gear1"/>
    <dgm:cxn modelId="{32E71C1C-575A-4F12-A700-99270E72F5A0}" type="presParOf" srcId="{7E9D4628-EC86-4E4D-AC31-9ECD6A87A567}" destId="{1B7B67D8-16A0-4BBD-9DD9-47ED1AAC7CBC}" srcOrd="1" destOrd="0" presId="urn:microsoft.com/office/officeart/2005/8/layout/gear1"/>
    <dgm:cxn modelId="{3C6AF080-9BB5-43C4-92BE-1D1AD385B074}" type="presParOf" srcId="{7E9D4628-EC86-4E4D-AC31-9ECD6A87A567}" destId="{EEA31E5B-D3B4-4904-836B-469FFB1D882D}" srcOrd="2" destOrd="0" presId="urn:microsoft.com/office/officeart/2005/8/layout/gear1"/>
    <dgm:cxn modelId="{BA0602A0-9C9D-46C4-8A96-C79785395BE8}" type="presParOf" srcId="{7E9D4628-EC86-4E4D-AC31-9ECD6A87A567}" destId="{5BF04A14-7F2C-4FC0-8634-F024467EC96C}" srcOrd="3" destOrd="0" presId="urn:microsoft.com/office/officeart/2005/8/layout/gear1"/>
    <dgm:cxn modelId="{9C3A7766-FA72-419B-82D7-8A2EC973070D}" type="presParOf" srcId="{7E9D4628-EC86-4E4D-AC31-9ECD6A87A567}" destId="{A9627108-44A1-4EC2-8C44-4A1DBACB08E2}" srcOrd="4" destOrd="0" presId="urn:microsoft.com/office/officeart/2005/8/layout/gear1"/>
    <dgm:cxn modelId="{484C8934-146E-4F77-A8CE-98DF3F3659E6}" type="presParOf" srcId="{7E9D4628-EC86-4E4D-AC31-9ECD6A87A567}" destId="{EC3DDD47-92B5-44BA-93BE-215A8B1FFC39}" srcOrd="5" destOrd="0" presId="urn:microsoft.com/office/officeart/2005/8/layout/gear1"/>
    <dgm:cxn modelId="{EF3D71A9-B74B-4818-B574-55533A654539}" type="presParOf" srcId="{7E9D4628-EC86-4E4D-AC31-9ECD6A87A567}" destId="{6FA59278-9424-4B2C-9F10-E206F64428C5}" srcOrd="6" destOrd="0" presId="urn:microsoft.com/office/officeart/2005/8/layout/gear1"/>
    <dgm:cxn modelId="{F41CA08C-075F-4E99-88EB-AC21F7652B1D}" type="presParOf" srcId="{7E9D4628-EC86-4E4D-AC31-9ECD6A87A567}" destId="{3326CE03-D2F9-4243-B187-11CA501F77A7}" srcOrd="7" destOrd="0" presId="urn:microsoft.com/office/officeart/2005/8/layout/gear1"/>
    <dgm:cxn modelId="{6BB1583F-D5A6-412A-BFAA-0990EF8FAA9B}" type="presParOf" srcId="{7E9D4628-EC86-4E4D-AC31-9ECD6A87A567}" destId="{D5F858D8-4C39-4631-B704-4AF11CA4DF66}" srcOrd="8" destOrd="0" presId="urn:microsoft.com/office/officeart/2005/8/layout/gear1"/>
    <dgm:cxn modelId="{B8B5948D-4AF3-4C8C-B875-2F3385F6DC4F}" type="presParOf" srcId="{7E9D4628-EC86-4E4D-AC31-9ECD6A87A567}" destId="{9C2C6992-EF87-43BA-B455-94242A49EEFB}" srcOrd="9" destOrd="0" presId="urn:microsoft.com/office/officeart/2005/8/layout/gear1"/>
    <dgm:cxn modelId="{DEEB928B-B909-4BCA-B74E-5E1281333208}" type="presParOf" srcId="{7E9D4628-EC86-4E4D-AC31-9ECD6A87A567}" destId="{F14044E0-ECD6-4F4B-8821-D29EE91F4971}" srcOrd="10" destOrd="0" presId="urn:microsoft.com/office/officeart/2005/8/layout/gear1"/>
    <dgm:cxn modelId="{95BE7E3A-DD08-486B-894A-F9F566BE996A}" type="presParOf" srcId="{7E9D4628-EC86-4E4D-AC31-9ECD6A87A567}" destId="{918F65B1-6DCB-4EEB-8DE9-37980CAA63D0}" srcOrd="11" destOrd="0" presId="urn:microsoft.com/office/officeart/2005/8/layout/gear1"/>
    <dgm:cxn modelId="{3C68EA8B-D12B-4278-B95D-FB7DDA1B6BB1}" type="presParOf" srcId="{7E9D4628-EC86-4E4D-AC31-9ECD6A87A567}" destId="{D8666294-C0CA-4FB9-8F6C-1237971792B2}" srcOrd="12" destOrd="0" presId="urn:microsoft.com/office/officeart/2005/8/layout/gear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A7AF4C-71BD-42F9-9577-EC7A61A54AAD}">
      <dsp:nvSpPr>
        <dsp:cNvPr id="0" name=""/>
        <dsp:cNvSpPr/>
      </dsp:nvSpPr>
      <dsp:spPr>
        <a:xfrm>
          <a:off x="959247" y="367896"/>
          <a:ext cx="449651" cy="449651"/>
        </a:xfrm>
        <a:prstGeom prst="gear9">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ru-RU" sz="600" kern="1200"/>
        </a:p>
      </dsp:txBody>
      <dsp:txXfrm>
        <a:off x="959247" y="367896"/>
        <a:ext cx="449651" cy="449651"/>
      </dsp:txXfrm>
    </dsp:sp>
    <dsp:sp modelId="{5BF04A14-7F2C-4FC0-8634-F024467EC96C}">
      <dsp:nvSpPr>
        <dsp:cNvPr id="0" name=""/>
        <dsp:cNvSpPr/>
      </dsp:nvSpPr>
      <dsp:spPr>
        <a:xfrm>
          <a:off x="697632" y="261615"/>
          <a:ext cx="327019" cy="327019"/>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a:p>
      </dsp:txBody>
      <dsp:txXfrm>
        <a:off x="697632" y="261615"/>
        <a:ext cx="327019" cy="327019"/>
      </dsp:txXfrm>
    </dsp:sp>
    <dsp:sp modelId="{6FA59278-9424-4B2C-9F10-E206F64428C5}">
      <dsp:nvSpPr>
        <dsp:cNvPr id="0" name=""/>
        <dsp:cNvSpPr/>
      </dsp:nvSpPr>
      <dsp:spPr>
        <a:xfrm rot="20700000">
          <a:off x="880796" y="36005"/>
          <a:ext cx="320412" cy="320412"/>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a:p>
      </dsp:txBody>
      <dsp:txXfrm>
        <a:off x="951072" y="106281"/>
        <a:ext cx="179860" cy="179860"/>
      </dsp:txXfrm>
    </dsp:sp>
    <dsp:sp modelId="{F14044E0-ECD6-4F4B-8821-D29EE91F4971}">
      <dsp:nvSpPr>
        <dsp:cNvPr id="0" name=""/>
        <dsp:cNvSpPr/>
      </dsp:nvSpPr>
      <dsp:spPr>
        <a:xfrm>
          <a:off x="896497" y="313839"/>
          <a:ext cx="575553" cy="575553"/>
        </a:xfrm>
        <a:prstGeom prst="circularArrow">
          <a:avLst>
            <a:gd name="adj1" fmla="val 4687"/>
            <a:gd name="adj2" fmla="val 299029"/>
            <a:gd name="adj3" fmla="val 2257837"/>
            <a:gd name="adj4" fmla="val 16622703"/>
            <a:gd name="adj5" fmla="val 5469"/>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8F65B1-6DCB-4EEB-8DE9-37980CAA63D0}">
      <dsp:nvSpPr>
        <dsp:cNvPr id="0" name=""/>
        <dsp:cNvSpPr/>
      </dsp:nvSpPr>
      <dsp:spPr>
        <a:xfrm>
          <a:off x="639717" y="203749"/>
          <a:ext cx="418175" cy="4181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8666294-C0CA-4FB9-8F6C-1237971792B2}">
      <dsp:nvSpPr>
        <dsp:cNvPr id="0" name=""/>
        <dsp:cNvSpPr/>
      </dsp:nvSpPr>
      <dsp:spPr>
        <a:xfrm>
          <a:off x="806681" y="-19685"/>
          <a:ext cx="450877" cy="4508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A7AF4C-71BD-42F9-9577-EC7A61A54AAD}">
      <dsp:nvSpPr>
        <dsp:cNvPr id="0" name=""/>
        <dsp:cNvSpPr/>
      </dsp:nvSpPr>
      <dsp:spPr>
        <a:xfrm>
          <a:off x="959247" y="367896"/>
          <a:ext cx="449651" cy="449651"/>
        </a:xfrm>
        <a:prstGeom prst="gear9">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ru-RU" sz="600" kern="1200" dirty="0"/>
        </a:p>
      </dsp:txBody>
      <dsp:txXfrm>
        <a:off x="959247" y="367896"/>
        <a:ext cx="449651" cy="449651"/>
      </dsp:txXfrm>
    </dsp:sp>
    <dsp:sp modelId="{5BF04A14-7F2C-4FC0-8634-F024467EC96C}">
      <dsp:nvSpPr>
        <dsp:cNvPr id="0" name=""/>
        <dsp:cNvSpPr/>
      </dsp:nvSpPr>
      <dsp:spPr>
        <a:xfrm>
          <a:off x="697632" y="261615"/>
          <a:ext cx="327019" cy="327019"/>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697632" y="261615"/>
        <a:ext cx="327019" cy="327019"/>
      </dsp:txXfrm>
    </dsp:sp>
    <dsp:sp modelId="{6FA59278-9424-4B2C-9F10-E206F64428C5}">
      <dsp:nvSpPr>
        <dsp:cNvPr id="0" name=""/>
        <dsp:cNvSpPr/>
      </dsp:nvSpPr>
      <dsp:spPr>
        <a:xfrm rot="20700000">
          <a:off x="880796" y="36005"/>
          <a:ext cx="320412" cy="320412"/>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951072" y="106281"/>
        <a:ext cx="179860" cy="179860"/>
      </dsp:txXfrm>
    </dsp:sp>
    <dsp:sp modelId="{F14044E0-ECD6-4F4B-8821-D29EE91F4971}">
      <dsp:nvSpPr>
        <dsp:cNvPr id="0" name=""/>
        <dsp:cNvSpPr/>
      </dsp:nvSpPr>
      <dsp:spPr>
        <a:xfrm>
          <a:off x="896497" y="313839"/>
          <a:ext cx="575553" cy="575553"/>
        </a:xfrm>
        <a:prstGeom prst="circularArrow">
          <a:avLst>
            <a:gd name="adj1" fmla="val 4687"/>
            <a:gd name="adj2" fmla="val 299029"/>
            <a:gd name="adj3" fmla="val 2257837"/>
            <a:gd name="adj4" fmla="val 16622703"/>
            <a:gd name="adj5" fmla="val 5469"/>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8F65B1-6DCB-4EEB-8DE9-37980CAA63D0}">
      <dsp:nvSpPr>
        <dsp:cNvPr id="0" name=""/>
        <dsp:cNvSpPr/>
      </dsp:nvSpPr>
      <dsp:spPr>
        <a:xfrm>
          <a:off x="639717" y="203749"/>
          <a:ext cx="418175" cy="4181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8666294-C0CA-4FB9-8F6C-1237971792B2}">
      <dsp:nvSpPr>
        <dsp:cNvPr id="0" name=""/>
        <dsp:cNvSpPr/>
      </dsp:nvSpPr>
      <dsp:spPr>
        <a:xfrm>
          <a:off x="806681" y="-19685"/>
          <a:ext cx="450877" cy="4508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A7AF4C-71BD-42F9-9577-EC7A61A54AAD}">
      <dsp:nvSpPr>
        <dsp:cNvPr id="0" name=""/>
        <dsp:cNvSpPr/>
      </dsp:nvSpPr>
      <dsp:spPr>
        <a:xfrm>
          <a:off x="959247" y="367896"/>
          <a:ext cx="449651" cy="449651"/>
        </a:xfrm>
        <a:prstGeom prst="gear9">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ru-RU" sz="600" kern="1200" dirty="0"/>
        </a:p>
      </dsp:txBody>
      <dsp:txXfrm>
        <a:off x="959247" y="367896"/>
        <a:ext cx="449651" cy="449651"/>
      </dsp:txXfrm>
    </dsp:sp>
    <dsp:sp modelId="{5BF04A14-7F2C-4FC0-8634-F024467EC96C}">
      <dsp:nvSpPr>
        <dsp:cNvPr id="0" name=""/>
        <dsp:cNvSpPr/>
      </dsp:nvSpPr>
      <dsp:spPr>
        <a:xfrm>
          <a:off x="697632" y="261615"/>
          <a:ext cx="327019" cy="327019"/>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697632" y="261615"/>
        <a:ext cx="327019" cy="327019"/>
      </dsp:txXfrm>
    </dsp:sp>
    <dsp:sp modelId="{6FA59278-9424-4B2C-9F10-E206F64428C5}">
      <dsp:nvSpPr>
        <dsp:cNvPr id="0" name=""/>
        <dsp:cNvSpPr/>
      </dsp:nvSpPr>
      <dsp:spPr>
        <a:xfrm rot="20700000">
          <a:off x="880796" y="36005"/>
          <a:ext cx="320412" cy="320412"/>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951072" y="106281"/>
        <a:ext cx="179860" cy="179860"/>
      </dsp:txXfrm>
    </dsp:sp>
    <dsp:sp modelId="{F14044E0-ECD6-4F4B-8821-D29EE91F4971}">
      <dsp:nvSpPr>
        <dsp:cNvPr id="0" name=""/>
        <dsp:cNvSpPr/>
      </dsp:nvSpPr>
      <dsp:spPr>
        <a:xfrm>
          <a:off x="896497" y="313839"/>
          <a:ext cx="575553" cy="575553"/>
        </a:xfrm>
        <a:prstGeom prst="circularArrow">
          <a:avLst>
            <a:gd name="adj1" fmla="val 4687"/>
            <a:gd name="adj2" fmla="val 299029"/>
            <a:gd name="adj3" fmla="val 2257837"/>
            <a:gd name="adj4" fmla="val 16622703"/>
            <a:gd name="adj5" fmla="val 5469"/>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8F65B1-6DCB-4EEB-8DE9-37980CAA63D0}">
      <dsp:nvSpPr>
        <dsp:cNvPr id="0" name=""/>
        <dsp:cNvSpPr/>
      </dsp:nvSpPr>
      <dsp:spPr>
        <a:xfrm>
          <a:off x="639717" y="203749"/>
          <a:ext cx="418175" cy="4181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8666294-C0CA-4FB9-8F6C-1237971792B2}">
      <dsp:nvSpPr>
        <dsp:cNvPr id="0" name=""/>
        <dsp:cNvSpPr/>
      </dsp:nvSpPr>
      <dsp:spPr>
        <a:xfrm>
          <a:off x="806681" y="-19685"/>
          <a:ext cx="450877" cy="4508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A7AF4C-71BD-42F9-9577-EC7A61A54AAD}">
      <dsp:nvSpPr>
        <dsp:cNvPr id="0" name=""/>
        <dsp:cNvSpPr/>
      </dsp:nvSpPr>
      <dsp:spPr>
        <a:xfrm>
          <a:off x="959247" y="367896"/>
          <a:ext cx="449651" cy="449651"/>
        </a:xfrm>
        <a:prstGeom prst="gear9">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endParaRPr lang="ru-RU" sz="600" kern="1200" dirty="0"/>
        </a:p>
      </dsp:txBody>
      <dsp:txXfrm>
        <a:off x="959247" y="367896"/>
        <a:ext cx="449651" cy="449651"/>
      </dsp:txXfrm>
    </dsp:sp>
    <dsp:sp modelId="{5BF04A14-7F2C-4FC0-8634-F024467EC96C}">
      <dsp:nvSpPr>
        <dsp:cNvPr id="0" name=""/>
        <dsp:cNvSpPr/>
      </dsp:nvSpPr>
      <dsp:spPr>
        <a:xfrm>
          <a:off x="697632" y="261615"/>
          <a:ext cx="327019" cy="327019"/>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697632" y="261615"/>
        <a:ext cx="327019" cy="327019"/>
      </dsp:txXfrm>
    </dsp:sp>
    <dsp:sp modelId="{6FA59278-9424-4B2C-9F10-E206F64428C5}">
      <dsp:nvSpPr>
        <dsp:cNvPr id="0" name=""/>
        <dsp:cNvSpPr/>
      </dsp:nvSpPr>
      <dsp:spPr>
        <a:xfrm rot="20700000">
          <a:off x="880796" y="36005"/>
          <a:ext cx="320412" cy="320412"/>
        </a:xfrm>
        <a:prstGeom prst="gear6">
          <a:avLst/>
        </a:prstGeom>
        <a:solidFill>
          <a:schemeClr val="accent1">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ru-RU" sz="500" kern="1200" dirty="0"/>
        </a:p>
      </dsp:txBody>
      <dsp:txXfrm>
        <a:off x="951072" y="106281"/>
        <a:ext cx="179860" cy="179860"/>
      </dsp:txXfrm>
    </dsp:sp>
    <dsp:sp modelId="{F14044E0-ECD6-4F4B-8821-D29EE91F4971}">
      <dsp:nvSpPr>
        <dsp:cNvPr id="0" name=""/>
        <dsp:cNvSpPr/>
      </dsp:nvSpPr>
      <dsp:spPr>
        <a:xfrm>
          <a:off x="896497" y="313839"/>
          <a:ext cx="575553" cy="575553"/>
        </a:xfrm>
        <a:prstGeom prst="circularArrow">
          <a:avLst>
            <a:gd name="adj1" fmla="val 4687"/>
            <a:gd name="adj2" fmla="val 299029"/>
            <a:gd name="adj3" fmla="val 2257837"/>
            <a:gd name="adj4" fmla="val 16622703"/>
            <a:gd name="adj5" fmla="val 5469"/>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8F65B1-6DCB-4EEB-8DE9-37980CAA63D0}">
      <dsp:nvSpPr>
        <dsp:cNvPr id="0" name=""/>
        <dsp:cNvSpPr/>
      </dsp:nvSpPr>
      <dsp:spPr>
        <a:xfrm>
          <a:off x="639717" y="203749"/>
          <a:ext cx="418175" cy="4181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8666294-C0CA-4FB9-8F6C-1237971792B2}">
      <dsp:nvSpPr>
        <dsp:cNvPr id="0" name=""/>
        <dsp:cNvSpPr/>
      </dsp:nvSpPr>
      <dsp:spPr>
        <a:xfrm>
          <a:off x="806681" y="-19685"/>
          <a:ext cx="450877" cy="45087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15F481-2D05-4352-B961-1EDAC46356C1}" type="datetimeFigureOut">
              <a:rPr lang="ru-RU"/>
              <a:pPr>
                <a:defRPr/>
              </a:pPr>
              <a:t>30.04.2019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002A27D-95DA-4C05-80E6-8D994C211E75}"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054AE26-8FDE-405E-A325-9E822CEA5115}" type="slidenum">
              <a:rPr lang="ru-RU" smtClean="0"/>
              <a:pPr/>
              <a:t>153</a:t>
            </a:fld>
            <a:endParaRPr lang="ru-RU" smtClean="0"/>
          </a:p>
        </p:txBody>
      </p:sp>
      <p:sp>
        <p:nvSpPr>
          <p:cNvPr id="115715" name="Rectangle 2"/>
          <p:cNvSpPr>
            <a:spLocks noGrp="1" noRot="1" noChangeAspect="1" noChangeArrowheads="1" noTextEdit="1"/>
          </p:cNvSpPr>
          <p:nvPr>
            <p:ph type="sldImg"/>
          </p:nvPr>
        </p:nvSpPr>
        <p:spPr bwMode="auto">
          <a:xfrm>
            <a:off x="1154113" y="693738"/>
            <a:ext cx="4551362" cy="3413125"/>
          </a:xfrm>
          <a:noFill/>
          <a:ln>
            <a:solidFill>
              <a:srgbClr val="000000"/>
            </a:solidFill>
            <a:miter lim="800000"/>
            <a:headEnd/>
            <a:tailEnd/>
          </a:ln>
        </p:spPr>
      </p:sp>
      <p:sp>
        <p:nvSpPr>
          <p:cNvPr id="115716" name="Rectangle 3"/>
          <p:cNvSpPr>
            <a:spLocks noGrp="1" noChangeArrowheads="1"/>
          </p:cNvSpPr>
          <p:nvPr>
            <p:ph type="body" idx="1"/>
          </p:nvPr>
        </p:nvSpPr>
        <p:spPr bwMode="auto">
          <a:xfrm>
            <a:off x="914400" y="4341813"/>
            <a:ext cx="5029200" cy="4114800"/>
          </a:xfrm>
          <a:noFill/>
        </p:spPr>
        <p:txBody>
          <a:bodyPr wrap="square" numCol="1" anchor="t" anchorCtr="0" compatLnSpc="1">
            <a:prstTxWarp prst="textNoShape">
              <a:avLst/>
            </a:prstTxWarp>
          </a:bodyPr>
          <a:lstStyle/>
          <a:p>
            <a:pPr eaLnBrk="1" hangingPunct="1">
              <a:spcBef>
                <a:spcPct val="0"/>
              </a:spcBef>
            </a:pPr>
            <a:r>
              <a:rPr lang="en-US" smtClean="0">
                <a:latin typeface="Arial" charset="0"/>
              </a:rPr>
              <a:t>Now that we have discussed the challenges that we face in developing a web application, let’s focus on the architecture of the Cold Fusion development system.</a:t>
            </a:r>
          </a:p>
          <a:p>
            <a:pPr eaLnBrk="1" hangingPunct="1">
              <a:spcBef>
                <a:spcPct val="0"/>
              </a:spcBef>
            </a:pPr>
            <a:r>
              <a:rPr lang="en-US" smtClean="0">
                <a:latin typeface="Arial" charset="0"/>
              </a:rPr>
              <a:t>Our diagram shows three components, the client, or browser, the web server and the Cold Fusion Application Server.  We have broken the components out like this for clarity, but you should keep in mind that the Cold Fusion Application Server is installed on the same machine as your web server.</a:t>
            </a:r>
          </a:p>
          <a:p>
            <a:pPr eaLnBrk="1" hangingPunct="1">
              <a:spcBef>
                <a:spcPct val="0"/>
              </a:spcBef>
            </a:pPr>
            <a:r>
              <a:rPr lang="en-US" b="1" i="1" smtClean="0">
                <a:latin typeface="Arial" charset="0"/>
              </a:rPr>
              <a:t>&lt;slide advance&gt;</a:t>
            </a:r>
          </a:p>
          <a:p>
            <a:pPr eaLnBrk="1" hangingPunct="1">
              <a:spcBef>
                <a:spcPct val="0"/>
              </a:spcBef>
            </a:pPr>
            <a:r>
              <a:rPr lang="en-US" smtClean="0">
                <a:latin typeface="Arial" charset="0"/>
              </a:rPr>
              <a:t>When a user requests a .CFM page, </a:t>
            </a:r>
            <a:r>
              <a:rPr lang="en-US" b="1" i="1" smtClean="0">
                <a:latin typeface="Arial" charset="0"/>
              </a:rPr>
              <a:t>&lt;slide advance&gt; </a:t>
            </a:r>
            <a:r>
              <a:rPr lang="en-US" smtClean="0">
                <a:latin typeface="Arial" charset="0"/>
              </a:rPr>
              <a:t>or a page denoted as containing Cold Fusion Markup Language (CFML), the web server</a:t>
            </a:r>
            <a:r>
              <a:rPr lang="en-US" b="1" i="1" smtClean="0">
                <a:latin typeface="Arial" charset="0"/>
              </a:rPr>
              <a:t>&lt;slide advance&gt;</a:t>
            </a:r>
            <a:r>
              <a:rPr lang="en-US" smtClean="0">
                <a:latin typeface="Arial" charset="0"/>
              </a:rPr>
              <a:t>, passes the page to the Cold Fusion Application Server. Now it is up to the Cold Fusion Application Server to process this page </a:t>
            </a:r>
            <a:r>
              <a:rPr lang="en-US" b="1" i="1" smtClean="0">
                <a:latin typeface="Arial" charset="0"/>
              </a:rPr>
              <a:t>&lt;slide advance&gt;</a:t>
            </a:r>
            <a:r>
              <a:rPr lang="en-US" smtClean="0">
                <a:latin typeface="Arial" charset="0"/>
              </a:rPr>
              <a:t>, which in this case involves connecting to a database and running a query.  Once the Cold Fusion Application Server has processed the page, </a:t>
            </a:r>
            <a:r>
              <a:rPr lang="en-US" b="1" i="1" smtClean="0">
                <a:latin typeface="Arial" charset="0"/>
              </a:rPr>
              <a:t>&lt;slide advance&gt;</a:t>
            </a:r>
            <a:r>
              <a:rPr lang="en-US" smtClean="0">
                <a:latin typeface="Arial" charset="0"/>
              </a:rPr>
              <a:t> it returns the page to the web server which in turn passes the page back to the browser in a language that the browser understands, HTML. </a:t>
            </a:r>
            <a:r>
              <a:rPr lang="en-US" b="1" i="1" smtClean="0">
                <a:latin typeface="Arial" charset="0"/>
              </a:rPr>
              <a:t>&lt;slide advance&gt;</a:t>
            </a:r>
          </a:p>
          <a:p>
            <a:pPr eaLnBrk="1" hangingPunct="1">
              <a:spcBef>
                <a:spcPct val="0"/>
              </a:spcBef>
            </a:pPr>
            <a:r>
              <a:rPr lang="en-US" smtClean="0">
                <a:latin typeface="Arial" charset="0"/>
              </a:rPr>
              <a:t>Though its best known for this capability, The Cold Fusion Application Server is not limited to database transactions.  You can access messaging clients, directory services, file servers, distributed objects (DCOM), automate other HTTP servers and even other Cold Fusion Application Servers. </a:t>
            </a:r>
            <a:endParaRPr lang="en-US" b="1" i="1" smtClean="0">
              <a:latin typeface="Arial" charset="0"/>
            </a:endParaRPr>
          </a:p>
          <a:p>
            <a:pPr eaLnBrk="1" hangingPunct="1">
              <a:spcBef>
                <a:spcPct val="0"/>
              </a:spcBef>
            </a:pPr>
            <a:endParaRPr lang="en-US" smtClean="0">
              <a:latin typeface="Arial" charset="0"/>
            </a:endParaRPr>
          </a:p>
          <a:p>
            <a:pPr eaLnBrk="1" hangingPunct="1">
              <a:spcBef>
                <a:spcPct val="0"/>
              </a:spcBef>
            </a:pPr>
            <a:r>
              <a:rPr lang="en-US" smtClean="0">
                <a:latin typeface="Arial" charset="0"/>
              </a:rPr>
              <a:t>Now that you see how the Application Server works, let’s discuss how you would develop an application to leverage this technology.  First, you will need a development tool.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a:defRPr/>
            </a:pPr>
            <a:fld id="{F3EE6805-5792-42BB-9063-5F48CDBE16E5}" type="datetimeFigureOut">
              <a:rPr lang="ru-RU"/>
              <a:pPr>
                <a:defRPr/>
              </a:pPr>
              <a:t>30.04.2019</a:t>
            </a:fld>
            <a:endParaRPr lang="ru-RU"/>
          </a:p>
        </p:txBody>
      </p:sp>
      <p:sp>
        <p:nvSpPr>
          <p:cNvPr id="6" name="Нижний колонтитул 1"/>
          <p:cNvSpPr>
            <a:spLocks noGrp="1"/>
          </p:cNvSpPr>
          <p:nvPr>
            <p:ph type="ftr" sz="quarter" idx="11"/>
          </p:nvPr>
        </p:nvSpPr>
        <p:spPr/>
        <p:txBody>
          <a:bodyPr/>
          <a:lstStyle>
            <a:lvl1pPr>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vl1pPr>
          </a:lstStyle>
          <a:p>
            <a:pPr>
              <a:defRPr/>
            </a:pPr>
            <a:fld id="{363E37FE-BCFF-456B-A942-F234311059BE}"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a:defRPr/>
            </a:pPr>
            <a:fld id="{BB1360FC-A6C7-49EF-9364-97D3683B06BF}" type="datetimeFigureOut">
              <a:rPr lang="ru-RU"/>
              <a:pPr>
                <a:defRPr/>
              </a:pPr>
              <a:t>30.04.2019</a:t>
            </a:fld>
            <a:endParaRPr lang="ru-RU"/>
          </a:p>
        </p:txBody>
      </p:sp>
      <p:sp>
        <p:nvSpPr>
          <p:cNvPr id="5" name="Нижний колонтитул 27"/>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pPr>
              <a:defRPr/>
            </a:pPr>
            <a:fld id="{B4B06D70-C758-40AF-9E01-77058F0FC046}"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a:defRPr/>
            </a:pPr>
            <a:fld id="{20862A32-B15E-40F8-86E2-DD443D214006}" type="datetimeFigureOut">
              <a:rPr lang="ru-RU"/>
              <a:pPr>
                <a:defRPr/>
              </a:pPr>
              <a:t>30.04.2019</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DA0B7D12-439C-45F7-BCCD-1B4DBAB4468A}" type="slidenum">
              <a:rPr lang="ru-RU"/>
              <a:pPr>
                <a:defRPr/>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Содержимое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a:defRPr/>
            </a:pPr>
            <a:fld id="{9580C57A-FE62-46EB-9C5D-977C1B5E53EF}" type="datetimeFigureOut">
              <a:rPr lang="ru-RU"/>
              <a:pPr>
                <a:defRPr/>
              </a:pPr>
              <a:t>30.04.2019</a:t>
            </a:fld>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vl1pPr>
          </a:lstStyle>
          <a:p>
            <a:pPr>
              <a:defRPr/>
            </a:pPr>
            <a:fld id="{0B8D9181-3DCE-4EA0-8E36-B6B8A206FBDA}"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a:defRPr/>
            </a:pPr>
            <a:fld id="{9CB73A4B-0515-4D5E-8ED9-F5855C94279E}" type="datetimeFigureOut">
              <a:rPr lang="ru-RU"/>
              <a:pPr>
                <a:defRPr/>
              </a:pPr>
              <a:t>30.04.2019</a:t>
            </a:fld>
            <a:endParaRPr lang="ru-RU"/>
          </a:p>
        </p:txBody>
      </p:sp>
      <p:sp>
        <p:nvSpPr>
          <p:cNvPr id="7" name="Нижний колонтитул 10"/>
          <p:cNvSpPr>
            <a:spLocks noGrp="1"/>
          </p:cNvSpPr>
          <p:nvPr>
            <p:ph type="ftr" sz="quarter" idx="11"/>
          </p:nvPr>
        </p:nvSpPr>
        <p:spPr/>
        <p:txBody>
          <a:bodyPr/>
          <a:lstStyle>
            <a:lvl1pPr>
              <a:defRPr/>
            </a:lvl1pPr>
          </a:lstStyle>
          <a:p>
            <a:pPr>
              <a:defRPr/>
            </a:pPr>
            <a:endParaRPr lang="ru-RU"/>
          </a:p>
        </p:txBody>
      </p:sp>
      <p:sp>
        <p:nvSpPr>
          <p:cNvPr id="9" name="Номер слайда 15"/>
          <p:cNvSpPr>
            <a:spLocks noGrp="1"/>
          </p:cNvSpPr>
          <p:nvPr>
            <p:ph type="sldNum" sz="quarter" idx="12"/>
          </p:nvPr>
        </p:nvSpPr>
        <p:spPr/>
        <p:txBody>
          <a:bodyPr/>
          <a:lstStyle>
            <a:lvl1pPr>
              <a:defRPr/>
            </a:lvl1pPr>
          </a:lstStyle>
          <a:p>
            <a:pPr>
              <a:defRPr/>
            </a:pPr>
            <a:fld id="{3AD101C4-FBC4-457B-A613-6DE25D83FE3D}" type="slidenum">
              <a:rPr lang="ru-RU"/>
              <a:pPr>
                <a:defRPr/>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Содержимое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Содержимое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a:defRPr/>
            </a:pPr>
            <a:fld id="{3F30A82B-DB28-44EB-8E0C-32B4C7DF8FC1}" type="datetimeFigureOut">
              <a:rPr lang="ru-RU"/>
              <a:pPr>
                <a:defRPr/>
              </a:pPr>
              <a:t>30.04.2019</a:t>
            </a:fld>
            <a:endParaRPr lang="ru-RU"/>
          </a:p>
        </p:txBody>
      </p:sp>
      <p:sp>
        <p:nvSpPr>
          <p:cNvPr id="6" name="Нижний колонтитул 27"/>
          <p:cNvSpPr>
            <a:spLocks noGrp="1"/>
          </p:cNvSpPr>
          <p:nvPr>
            <p:ph type="ftr" sz="quarter" idx="11"/>
          </p:nvPr>
        </p:nvSpPr>
        <p:spPr/>
        <p:txBody>
          <a:bodyPr/>
          <a:lstStyle>
            <a:lvl1pPr>
              <a:defRPr/>
            </a:lvl1pPr>
          </a:lstStyle>
          <a:p>
            <a:pPr>
              <a:defRPr/>
            </a:pPr>
            <a:endParaRPr lang="ru-RU"/>
          </a:p>
        </p:txBody>
      </p:sp>
      <p:sp>
        <p:nvSpPr>
          <p:cNvPr id="7" name="Номер слайда 4"/>
          <p:cNvSpPr>
            <a:spLocks noGrp="1"/>
          </p:cNvSpPr>
          <p:nvPr>
            <p:ph type="sldNum" sz="quarter" idx="12"/>
          </p:nvPr>
        </p:nvSpPr>
        <p:spPr/>
        <p:txBody>
          <a:bodyPr/>
          <a:lstStyle>
            <a:lvl1pPr>
              <a:defRPr/>
            </a:lvl1pPr>
          </a:lstStyle>
          <a:p>
            <a:pPr>
              <a:defRPr/>
            </a:pPr>
            <a:fld id="{558B07EB-E729-4610-972E-B3E55DCC9ED6}"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Содержимое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Содержимое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a:defRPr/>
            </a:pPr>
            <a:fld id="{7B63E42E-FB82-43D8-961C-8EF9EFC5CFAE}" type="datetimeFigureOut">
              <a:rPr lang="ru-RU"/>
              <a:pPr>
                <a:defRPr/>
              </a:pPr>
              <a:t>30.04.2019</a:t>
            </a:fld>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vl1pPr>
          </a:lstStyle>
          <a:p>
            <a:pPr>
              <a:defRPr/>
            </a:pPr>
            <a:fld id="{7D947697-18EE-4D4C-A164-FF20E5EEDA1B}"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a:defRPr/>
            </a:pPr>
            <a:fld id="{7AB1FCA4-1A96-4AB1-8153-6AE7A460FE84}" type="datetimeFigureOut">
              <a:rPr lang="ru-RU"/>
              <a:pPr>
                <a:defRPr/>
              </a:pPr>
              <a:t>30.04.2019</a:t>
            </a:fld>
            <a:endParaRPr lang="ru-RU"/>
          </a:p>
        </p:txBody>
      </p:sp>
      <p:sp>
        <p:nvSpPr>
          <p:cNvPr id="4" name="Нижний колонтитул 27"/>
          <p:cNvSpPr>
            <a:spLocks noGrp="1"/>
          </p:cNvSpPr>
          <p:nvPr>
            <p:ph type="ftr" sz="quarter" idx="11"/>
          </p:nvPr>
        </p:nvSpPr>
        <p:spPr/>
        <p:txBody>
          <a:bodyPr/>
          <a:lstStyle>
            <a:lvl1pPr>
              <a:defRPr/>
            </a:lvl1pPr>
          </a:lstStyle>
          <a:p>
            <a:pPr>
              <a:defRPr/>
            </a:pPr>
            <a:endParaRPr lang="ru-RU"/>
          </a:p>
        </p:txBody>
      </p:sp>
      <p:sp>
        <p:nvSpPr>
          <p:cNvPr id="5" name="Номер слайда 4"/>
          <p:cNvSpPr>
            <a:spLocks noGrp="1"/>
          </p:cNvSpPr>
          <p:nvPr>
            <p:ph type="sldNum" sz="quarter" idx="12"/>
          </p:nvPr>
        </p:nvSpPr>
        <p:spPr/>
        <p:txBody>
          <a:bodyPr/>
          <a:lstStyle>
            <a:lvl1pPr>
              <a:defRPr/>
            </a:lvl1pPr>
          </a:lstStyle>
          <a:p>
            <a:pPr>
              <a:defRPr/>
            </a:pPr>
            <a:fld id="{EC7456F4-C636-4852-9787-7F0D2489631C}"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a:defRPr/>
            </a:pPr>
            <a:fld id="{015A0915-4E90-4A28-8DCF-10DB22D38D02}" type="datetimeFigureOut">
              <a:rPr lang="ru-RU"/>
              <a:pPr>
                <a:defRPr/>
              </a:pPr>
              <a:t>30.04.2019</a:t>
            </a:fld>
            <a:endParaRPr lang="ru-RU"/>
          </a:p>
        </p:txBody>
      </p:sp>
      <p:sp>
        <p:nvSpPr>
          <p:cNvPr id="3" name="Нижний колонтитул 23"/>
          <p:cNvSpPr>
            <a:spLocks noGrp="1"/>
          </p:cNvSpPr>
          <p:nvPr>
            <p:ph type="ftr" sz="quarter" idx="11"/>
          </p:nvPr>
        </p:nvSpPr>
        <p:spPr/>
        <p:txBody>
          <a:bodyPr/>
          <a:lstStyle>
            <a:lvl1pPr>
              <a:defRPr/>
            </a:lvl1pPr>
          </a:lstStyle>
          <a:p>
            <a:pPr>
              <a:defRPr/>
            </a:pPr>
            <a:endParaRPr lang="ru-RU"/>
          </a:p>
        </p:txBody>
      </p:sp>
      <p:sp>
        <p:nvSpPr>
          <p:cNvPr id="4" name="Номер слайда 6"/>
          <p:cNvSpPr>
            <a:spLocks noGrp="1"/>
          </p:cNvSpPr>
          <p:nvPr>
            <p:ph type="sldNum" sz="quarter" idx="12"/>
          </p:nvPr>
        </p:nvSpPr>
        <p:spPr/>
        <p:txBody>
          <a:bodyPr/>
          <a:lstStyle>
            <a:lvl1pPr>
              <a:defRPr/>
            </a:lvl1pPr>
          </a:lstStyle>
          <a:p>
            <a:pPr>
              <a:defRPr/>
            </a:pPr>
            <a:fld id="{0670C43F-5EDD-40A4-BBC9-63C6F62614BE}"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Содержимое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a:defRPr/>
            </a:pPr>
            <a:fld id="{52C90EF5-1E58-4604-BC8A-01153124C9AD}" type="datetimeFigureOut">
              <a:rPr lang="ru-RU"/>
              <a:pPr>
                <a:defRPr/>
              </a:pPr>
              <a:t>30.04.2019</a:t>
            </a:fld>
            <a:endParaRPr lang="ru-RU"/>
          </a:p>
        </p:txBody>
      </p:sp>
      <p:sp>
        <p:nvSpPr>
          <p:cNvPr id="7" name="Нижний колонтитул 28"/>
          <p:cNvSpPr>
            <a:spLocks noGrp="1"/>
          </p:cNvSpPr>
          <p:nvPr>
            <p:ph type="ftr" sz="quarter" idx="11"/>
          </p:nvPr>
        </p:nvSpPr>
        <p:spPr/>
        <p:txBody>
          <a:bodyPr/>
          <a:lstStyle>
            <a:lvl1pPr>
              <a:defRPr/>
            </a:lvl1pPr>
          </a:lstStyle>
          <a:p>
            <a:pPr>
              <a:defRPr/>
            </a:pPr>
            <a:endParaRPr lang="ru-RU"/>
          </a:p>
        </p:txBody>
      </p:sp>
      <p:sp>
        <p:nvSpPr>
          <p:cNvPr id="8" name="Номер слайда 6"/>
          <p:cNvSpPr>
            <a:spLocks noGrp="1"/>
          </p:cNvSpPr>
          <p:nvPr>
            <p:ph type="sldNum" sz="quarter" idx="12"/>
          </p:nvPr>
        </p:nvSpPr>
        <p:spPr/>
        <p:txBody>
          <a:bodyPr/>
          <a:lstStyle>
            <a:lvl1pPr>
              <a:defRPr/>
            </a:lvl1pPr>
          </a:lstStyle>
          <a:p>
            <a:pPr>
              <a:defRPr/>
            </a:pPr>
            <a:fld id="{76D3AC4F-C5C2-49AE-8EA7-321AB287876E}"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a:defRPr/>
            </a:pPr>
            <a:fld id="{C2D07715-9B10-46FB-A556-8FBE3A462EDC}" type="datetimeFigureOut">
              <a:rPr lang="ru-RU"/>
              <a:pPr>
                <a:defRPr/>
              </a:pPr>
              <a:t>30.04.2019</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30"/>
          <p:cNvSpPr>
            <a:spLocks noGrp="1"/>
          </p:cNvSpPr>
          <p:nvPr>
            <p:ph type="sldNum" sz="quarter" idx="12"/>
          </p:nvPr>
        </p:nvSpPr>
        <p:spPr/>
        <p:txBody>
          <a:bodyPr/>
          <a:lstStyle>
            <a:lvl1pPr>
              <a:defRPr/>
            </a:lvl1pPr>
          </a:lstStyle>
          <a:p>
            <a:pPr>
              <a:defRPr/>
            </a:pPr>
            <a:fld id="{13C10BD6-E48A-42A6-8585-11364BA86491}" type="slidenum">
              <a:rPr lang="ru-RU"/>
              <a:pPr>
                <a:defRPr/>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5125" name="Текст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fontAlgn="auto" latinLnBrk="0" hangingPunct="1">
              <a:spcBef>
                <a:spcPts val="0"/>
              </a:spcBef>
              <a:spcAft>
                <a:spcPts val="0"/>
              </a:spcAft>
              <a:defRPr kumimoji="0" sz="1200">
                <a:solidFill>
                  <a:schemeClr val="accent1">
                    <a:shade val="75000"/>
                  </a:schemeClr>
                </a:solidFill>
                <a:latin typeface="+mn-lt"/>
                <a:cs typeface="+mn-cs"/>
              </a:defRPr>
            </a:lvl1pPr>
          </a:lstStyle>
          <a:p>
            <a:pPr>
              <a:defRPr/>
            </a:pPr>
            <a:fld id="{F8055B68-936B-4FB4-8456-F9B36C7D6D40}" type="datetimeFigureOut">
              <a:rPr lang="ru-RU"/>
              <a:pPr>
                <a:defRPr/>
              </a:pPr>
              <a:t>30.04.2019</a:t>
            </a:fld>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fontAlgn="auto" latinLnBrk="0" hangingPunct="1">
              <a:spcBef>
                <a:spcPts val="0"/>
              </a:spcBef>
              <a:spcAft>
                <a:spcPts val="0"/>
              </a:spcAft>
              <a:defRPr kumimoji="0" sz="1200">
                <a:solidFill>
                  <a:schemeClr val="accent1">
                    <a:shade val="75000"/>
                  </a:schemeClr>
                </a:solidFill>
                <a:latin typeface="+mn-lt"/>
                <a:cs typeface="+mn-cs"/>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a:lstStyle>
            <a:lvl1pPr algn="r" eaLnBrk="1" fontAlgn="auto" latinLnBrk="0" hangingPunct="1">
              <a:spcBef>
                <a:spcPts val="0"/>
              </a:spcBef>
              <a:spcAft>
                <a:spcPts val="0"/>
              </a:spcAft>
              <a:defRPr kumimoji="0" sz="1200">
                <a:solidFill>
                  <a:schemeClr val="accent1">
                    <a:shade val="75000"/>
                  </a:schemeClr>
                </a:solidFill>
                <a:latin typeface="+mn-lt"/>
                <a:cs typeface="+mn-cs"/>
              </a:defRPr>
            </a:lvl1pPr>
          </a:lstStyle>
          <a:p>
            <a:pPr>
              <a:defRPr/>
            </a:pPr>
            <a:fld id="{29F20546-C6D1-460A-9100-6A0634F74433}" type="slidenum">
              <a:rPr lang="ru-RU"/>
              <a:pPr>
                <a:defRPr/>
              </a:pPr>
              <a:t>‹#›</a:t>
            </a:fld>
            <a:endParaRPr 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3" r:id="rId4"/>
    <p:sldLayoutId id="2147483819" r:id="rId5"/>
    <p:sldLayoutId id="2147483814" r:id="rId6"/>
    <p:sldLayoutId id="2147483820" r:id="rId7"/>
    <p:sldLayoutId id="2147483821" r:id="rId8"/>
    <p:sldLayoutId id="2147483822" r:id="rId9"/>
    <p:sldLayoutId id="2147483815" r:id="rId10"/>
    <p:sldLayoutId id="2147483823"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myservice.org/discussion/%7byear%7d/%7bday%7d/%7bmonth%7d/%7btopic%7d" TargetMode="External"/><Relationship Id="rId2" Type="http://schemas.openxmlformats.org/officeDocument/2006/relationships/hyperlink" Target="http://www.myservice.org/discussion/topics/%7btopic%7d"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odu.energo.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en.wikipedia.org/wiki/Service-oriented_architecture"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63.png"/><Relationship Id="rId5" Type="http://schemas.openxmlformats.org/officeDocument/2006/relationships/oleObject" Target="../embeddings/oleObject4.bin"/><Relationship Id="rId4" Type="http://schemas.openxmlformats.org/officeDocument/2006/relationships/image" Target="../media/image62.jpeg"/></Relationships>
</file>

<file path=ppt/slides/_rels/slide1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mazon.com/dp/0321125215/ref=wl_it_dp_o_pC_nS_ttl?_encoding=UTF8&amp;colid=CG11VVP0H8Y8&amp;coliid=I1X0NXLUHTFGE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compress.ru/article.aspx?id=12086#10" TargetMode="External"/><Relationship Id="rId3" Type="http://schemas.openxmlformats.org/officeDocument/2006/relationships/hyperlink" Target="https://compress.ru/article.aspx?id=12086#05" TargetMode="External"/><Relationship Id="rId7" Type="http://schemas.openxmlformats.org/officeDocument/2006/relationships/hyperlink" Target="https://compress.ru/article.aspx?id=12086#09" TargetMode="External"/><Relationship Id="rId2" Type="http://schemas.openxmlformats.org/officeDocument/2006/relationships/hyperlink" Target="https://compress.ru/article.aspx?id=12086#04" TargetMode="External"/><Relationship Id="rId1" Type="http://schemas.openxmlformats.org/officeDocument/2006/relationships/slideLayout" Target="../slideLayouts/slideLayout2.xml"/><Relationship Id="rId6" Type="http://schemas.openxmlformats.org/officeDocument/2006/relationships/hyperlink" Target="https://compress.ru/article.aspx?id=12086#08" TargetMode="External"/><Relationship Id="rId5" Type="http://schemas.openxmlformats.org/officeDocument/2006/relationships/hyperlink" Target="https://compress.ru/article.aspx?id=12086#07" TargetMode="External"/><Relationship Id="rId4" Type="http://schemas.openxmlformats.org/officeDocument/2006/relationships/hyperlink" Target="https://compress.ru/article.aspx?id=12086#06" TargetMode="Externa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eaLnBrk="1" fontAlgn="auto" hangingPunct="1">
              <a:spcAft>
                <a:spcPts val="0"/>
              </a:spcAft>
              <a:defRPr/>
            </a:pPr>
            <a:r>
              <a:rPr lang="ru-RU" dirty="0" smtClean="0"/>
              <a:t>Архитектуры распределенных информационных систем</a:t>
            </a:r>
            <a:endParaRPr lang="ru-RU" dirty="0"/>
          </a:p>
        </p:txBody>
      </p:sp>
      <p:sp>
        <p:nvSpPr>
          <p:cNvPr id="3" name="Подзаголовок 2"/>
          <p:cNvSpPr>
            <a:spLocks noGrp="1"/>
          </p:cNvSpPr>
          <p:nvPr>
            <p:ph type="subTitle" idx="1"/>
          </p:nvPr>
        </p:nvSpPr>
        <p:spPr/>
        <p:txBody>
          <a:bodyPr>
            <a:normAutofit/>
          </a:bodyPr>
          <a:lstStyle/>
          <a:p>
            <a:pPr eaLnBrk="1" fontAlgn="auto" hangingPunct="1">
              <a:spcAft>
                <a:spcPts val="0"/>
              </a:spcAft>
              <a:buFont typeface="Wingdings 2"/>
              <a:buNone/>
              <a:defRPr/>
            </a:pPr>
            <a:r>
              <a:rPr lang="ru-RU" dirty="0" smtClean="0"/>
              <a:t>Тема 2</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Основные виды архитектур РИС</a:t>
            </a:r>
            <a:endParaRPr lang="ru-RU" dirty="0"/>
          </a:p>
        </p:txBody>
      </p:sp>
      <p:sp>
        <p:nvSpPr>
          <p:cNvPr id="23555" name="Содержимое 2"/>
          <p:cNvSpPr>
            <a:spLocks noGrp="1"/>
          </p:cNvSpPr>
          <p:nvPr>
            <p:ph idx="1"/>
          </p:nvPr>
        </p:nvSpPr>
        <p:spPr/>
        <p:txBody>
          <a:bodyPr/>
          <a:lstStyle/>
          <a:p>
            <a:pPr eaLnBrk="1" hangingPunct="1">
              <a:buClrTx/>
              <a:buFont typeface="Wingdings" pitchFamily="2" charset="2"/>
              <a:buChar char="Ø"/>
            </a:pPr>
            <a:r>
              <a:rPr lang="ru-RU" sz="2800" dirty="0" smtClean="0"/>
              <a:t>В настоящее время общепризнанными архитектурными стилями считаются:</a:t>
            </a:r>
          </a:p>
          <a:p>
            <a:pPr lvl="1" eaLnBrk="1" hangingPunct="1">
              <a:buClrTx/>
              <a:buFont typeface="Wingdings" pitchFamily="2" charset="2"/>
              <a:buChar char="Ø"/>
            </a:pPr>
            <a:r>
              <a:rPr lang="ru-RU" sz="2400" dirty="0" smtClean="0"/>
              <a:t>многоуровневые  архитектуры (</a:t>
            </a:r>
            <a:r>
              <a:rPr lang="en-US" sz="2400" dirty="0" smtClean="0"/>
              <a:t>layered</a:t>
            </a:r>
            <a:r>
              <a:rPr lang="ru-RU" sz="2400" dirty="0" smtClean="0"/>
              <a:t>);</a:t>
            </a:r>
          </a:p>
          <a:p>
            <a:pPr lvl="1" eaLnBrk="1" hangingPunct="1">
              <a:buClrTx/>
              <a:buFont typeface="Wingdings" pitchFamily="2" charset="2"/>
              <a:buChar char="Ø"/>
            </a:pPr>
            <a:r>
              <a:rPr lang="ru-RU" sz="2400" dirty="0" smtClean="0"/>
              <a:t>объектные архитектуры </a:t>
            </a:r>
            <a:r>
              <a:rPr lang="en-US" sz="2400" dirty="0" smtClean="0"/>
              <a:t>(object-based)</a:t>
            </a:r>
            <a:r>
              <a:rPr lang="ru-RU" sz="2400" dirty="0" smtClean="0"/>
              <a:t>;</a:t>
            </a:r>
          </a:p>
          <a:p>
            <a:pPr lvl="1" eaLnBrk="1" hangingPunct="1">
              <a:buClrTx/>
              <a:buFont typeface="Wingdings" pitchFamily="2" charset="2"/>
              <a:buChar char="Ø"/>
            </a:pPr>
            <a:r>
              <a:rPr lang="ru-RU" sz="2400" dirty="0" err="1" smtClean="0"/>
              <a:t>ресурсо-центрированные</a:t>
            </a:r>
            <a:r>
              <a:rPr lang="ru-RU" sz="2400" dirty="0" smtClean="0"/>
              <a:t> архитектуры (</a:t>
            </a:r>
            <a:r>
              <a:rPr lang="en-US" sz="2400" dirty="0" smtClean="0"/>
              <a:t>resource-</a:t>
            </a:r>
            <a:r>
              <a:rPr lang="en-US" sz="2400" dirty="0" err="1" smtClean="0"/>
              <a:t>centerd</a:t>
            </a:r>
            <a:r>
              <a:rPr lang="en-US" sz="2400" dirty="0" smtClean="0"/>
              <a:t>) </a:t>
            </a:r>
            <a:r>
              <a:rPr lang="ru-RU" sz="2400" dirty="0" smtClean="0"/>
              <a:t>;</a:t>
            </a:r>
            <a:endParaRPr lang="en-US" sz="2400" dirty="0" smtClean="0"/>
          </a:p>
          <a:p>
            <a:pPr lvl="1" eaLnBrk="1" hangingPunct="1">
              <a:buClrTx/>
              <a:buFont typeface="Wingdings" pitchFamily="2" charset="2"/>
              <a:buChar char="Ø"/>
            </a:pPr>
            <a:r>
              <a:rPr lang="ru-RU" sz="2400" dirty="0" smtClean="0"/>
              <a:t>архитектуры основанные на событиях </a:t>
            </a:r>
            <a:r>
              <a:rPr lang="en-US" sz="2400" dirty="0" smtClean="0"/>
              <a:t>(event-based)</a:t>
            </a:r>
            <a:r>
              <a:rPr lang="ru-RU" sz="2400" dirty="0" smtClean="0"/>
              <a:t>.</a:t>
            </a:r>
            <a:endParaRPr lang="en-US" sz="2400" dirty="0" smtClean="0"/>
          </a:p>
          <a:p>
            <a:pPr eaLnBrk="1" hangingPunct="1">
              <a:buClrTx/>
              <a:buFont typeface="Wingdings" pitchFamily="2" charset="2"/>
              <a:buChar char="Ø"/>
            </a:pPr>
            <a:r>
              <a:rPr lang="ru-RU" sz="2800" dirty="0" smtClean="0"/>
              <a:t>Эти стили могут одновременно применяться в одних и тех же системах в различных сочетаниях.</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Структура URI аналогичная структуре каталогов.</a:t>
            </a:r>
            <a:endParaRPr lang="ru-RU" dirty="0"/>
          </a:p>
        </p:txBody>
      </p:sp>
      <p:sp>
        <p:nvSpPr>
          <p:cNvPr id="3" name="Содержимое 2"/>
          <p:cNvSpPr>
            <a:spLocks noGrp="1"/>
          </p:cNvSpPr>
          <p:nvPr>
            <p:ph idx="1"/>
          </p:nvPr>
        </p:nvSpPr>
        <p:spPr>
          <a:xfrm>
            <a:off x="457200" y="1600200"/>
            <a:ext cx="7467600" cy="5257800"/>
          </a:xfrm>
        </p:spPr>
        <p:txBody>
          <a:bodyPr>
            <a:normAutofit fontScale="55000" lnSpcReduction="20000"/>
          </a:bodyPr>
          <a:lstStyle/>
          <a:p>
            <a:pPr>
              <a:buFont typeface="Wingdings" pitchFamily="2" charset="2"/>
              <a:buChar char="Ø"/>
            </a:pPr>
            <a:r>
              <a:rPr lang="ru-RU" sz="2900" dirty="0" smtClean="0"/>
              <a:t>Структура URI должна быть простой, предсказуемой и понятной.</a:t>
            </a:r>
          </a:p>
          <a:p>
            <a:pPr>
              <a:buFont typeface="Wingdings" pitchFamily="2" charset="2"/>
              <a:buChar char="Ø"/>
            </a:pPr>
            <a:r>
              <a:rPr lang="ru-RU" sz="2900" dirty="0" smtClean="0"/>
              <a:t>Один из способов достичь такого уровня удобства использования – построение URI по аналогии со структурой каталогов. Такого рода URI являются иерархическими, исходящим из одного корневого пути, ветвления которого отображают основные функции сервиса.</a:t>
            </a:r>
          </a:p>
          <a:p>
            <a:pPr>
              <a:buFont typeface="Wingdings" pitchFamily="2" charset="2"/>
              <a:buChar char="Ø"/>
            </a:pPr>
            <a:r>
              <a:rPr lang="ru-RU" sz="2900" dirty="0" smtClean="0"/>
              <a:t>Например, в сервисе обсуждений различных тем:</a:t>
            </a:r>
          </a:p>
          <a:p>
            <a:pPr>
              <a:buFont typeface="Wingdings" pitchFamily="2" charset="2"/>
              <a:buChar char="Ø"/>
            </a:pPr>
            <a:endParaRPr lang="ru-RU" sz="2900" dirty="0" smtClean="0"/>
          </a:p>
          <a:p>
            <a:pPr lvl="1">
              <a:buFont typeface="Wingdings" pitchFamily="2" charset="2"/>
              <a:buChar char="§"/>
            </a:pPr>
            <a:r>
              <a:rPr lang="en-US" sz="2900" dirty="0" smtClean="0">
                <a:hlinkClick r:id="rId2"/>
              </a:rPr>
              <a:t>http://www.myservice.org/discussion/topics/{topic}</a:t>
            </a:r>
            <a:endParaRPr lang="ru-RU" sz="2900" dirty="0" smtClean="0"/>
          </a:p>
          <a:p>
            <a:pPr lvl="1">
              <a:buFont typeface="Wingdings" pitchFamily="2" charset="2"/>
              <a:buChar char="§"/>
            </a:pPr>
            <a:r>
              <a:rPr lang="en-US" sz="2900" dirty="0" smtClean="0">
                <a:hlinkClick r:id="rId3"/>
              </a:rPr>
              <a:t>http://www.myservice.org/discussion/{year}/{day}/{month}/{topic}</a:t>
            </a:r>
            <a:endParaRPr lang="ru-RU" sz="2900" dirty="0" smtClean="0"/>
          </a:p>
          <a:p>
            <a:pPr lvl="1">
              <a:buFont typeface="Wingdings" pitchFamily="2" charset="2"/>
              <a:buChar char="Ø"/>
            </a:pPr>
            <a:endParaRPr lang="ru-RU" sz="2900" dirty="0" smtClean="0"/>
          </a:p>
          <a:p>
            <a:pPr>
              <a:buFont typeface="Wingdings" pitchFamily="2" charset="2"/>
              <a:buChar char="Ø"/>
            </a:pPr>
            <a:r>
              <a:rPr lang="ru-RU" sz="2900" dirty="0" smtClean="0"/>
              <a:t>Дополнительные рекомендации, при обдумывании структуры URI для Web-сервисов </a:t>
            </a:r>
            <a:r>
              <a:rPr lang="ru-RU" sz="2900" dirty="0" err="1" smtClean="0"/>
              <a:t>RESTful</a:t>
            </a:r>
            <a:r>
              <a:rPr lang="ru-RU" sz="2900" dirty="0" smtClean="0"/>
              <a:t>:</a:t>
            </a:r>
          </a:p>
          <a:p>
            <a:pPr>
              <a:buFont typeface="Wingdings" pitchFamily="2" charset="2"/>
              <a:buChar char="Ø"/>
            </a:pPr>
            <a:r>
              <a:rPr lang="ru-RU" sz="2900" dirty="0" smtClean="0"/>
              <a:t>Скрывайте расширения файлов серверных сценариев (.</a:t>
            </a:r>
            <a:r>
              <a:rPr lang="ru-RU" sz="2900" dirty="0" err="1" smtClean="0"/>
              <a:t>jsp</a:t>
            </a:r>
            <a:r>
              <a:rPr lang="ru-RU" sz="2900" dirty="0" smtClean="0"/>
              <a:t>, .</a:t>
            </a:r>
            <a:r>
              <a:rPr lang="ru-RU" sz="2900" dirty="0" err="1" smtClean="0"/>
              <a:t>php</a:t>
            </a:r>
            <a:r>
              <a:rPr lang="ru-RU" sz="2900" dirty="0" smtClean="0"/>
              <a:t>, .</a:t>
            </a:r>
            <a:r>
              <a:rPr lang="ru-RU" sz="2900" dirty="0" err="1" smtClean="0"/>
              <a:t>asp</a:t>
            </a:r>
            <a:r>
              <a:rPr lang="ru-RU" sz="2900" dirty="0" smtClean="0"/>
              <a:t>), чтобы можно было выполнить </a:t>
            </a:r>
            <a:r>
              <a:rPr lang="ru-RU" sz="2900" dirty="0" err="1" smtClean="0"/>
              <a:t>портирование</a:t>
            </a:r>
            <a:r>
              <a:rPr lang="ru-RU" sz="2900" dirty="0" smtClean="0"/>
              <a:t> приложений на другую технологию без изменения URI.</a:t>
            </a:r>
          </a:p>
          <a:p>
            <a:pPr>
              <a:buFont typeface="Wingdings" pitchFamily="2" charset="2"/>
              <a:buChar char="Ø"/>
            </a:pPr>
            <a:r>
              <a:rPr lang="ru-RU" sz="2900" dirty="0" smtClean="0"/>
              <a:t>Используйте только строчные буквы.</a:t>
            </a:r>
          </a:p>
          <a:p>
            <a:pPr>
              <a:buFont typeface="Wingdings" pitchFamily="2" charset="2"/>
              <a:buChar char="Ø"/>
            </a:pPr>
            <a:r>
              <a:rPr lang="ru-RU" sz="2900" dirty="0" smtClean="0"/>
              <a:t>Заменяйте пробелы дефисами или знаками подчеркивания (чем-то одним).</a:t>
            </a:r>
          </a:p>
          <a:p>
            <a:pPr>
              <a:buFont typeface="Wingdings" pitchFamily="2" charset="2"/>
              <a:buChar char="Ø"/>
            </a:pPr>
            <a:r>
              <a:rPr lang="ru-RU" sz="2900" dirty="0" smtClean="0"/>
              <a:t>Старайтесь максимально избегать использования строк запросов.</a:t>
            </a:r>
          </a:p>
          <a:p>
            <a:pPr>
              <a:buFont typeface="Wingdings" pitchFamily="2" charset="2"/>
              <a:buChar char="Ø"/>
            </a:pPr>
            <a:r>
              <a:rPr lang="ru-RU" sz="2900" dirty="0" smtClean="0"/>
              <a:t>Вместо использования кода 404 </a:t>
            </a:r>
            <a:r>
              <a:rPr lang="ru-RU" sz="2900" dirty="0" err="1" smtClean="0"/>
              <a:t>Not</a:t>
            </a:r>
            <a:r>
              <a:rPr lang="ru-RU" sz="2900" dirty="0" smtClean="0"/>
              <a:t> </a:t>
            </a:r>
            <a:r>
              <a:rPr lang="ru-RU" sz="2900" dirty="0" err="1" smtClean="0"/>
              <a:t>Found</a:t>
            </a:r>
            <a:r>
              <a:rPr lang="ru-RU" sz="2900" dirty="0" smtClean="0"/>
              <a:t> для URI, указывающих неполный путь, всегда предоставляйте в качестве ответа ресурс или страницу по умолчанию.</a:t>
            </a:r>
          </a:p>
          <a:p>
            <a:pPr lvl="1">
              <a:buFont typeface="Wingdings" pitchFamily="2" charset="2"/>
              <a:buChar char="Ø"/>
            </a:pPr>
            <a:endParaRPr lang="ru-RU"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b="1" dirty="0" smtClean="0"/>
              <a:t>Передача XML, JSON или обоих</a:t>
            </a:r>
            <a:endParaRPr lang="ru-RU" dirty="0"/>
          </a:p>
        </p:txBody>
      </p:sp>
      <p:sp>
        <p:nvSpPr>
          <p:cNvPr id="3" name="Содержимое 2"/>
          <p:cNvSpPr>
            <a:spLocks noGrp="1"/>
          </p:cNvSpPr>
          <p:nvPr>
            <p:ph idx="1"/>
          </p:nvPr>
        </p:nvSpPr>
        <p:spPr>
          <a:xfrm>
            <a:off x="457200" y="1600200"/>
            <a:ext cx="7467600" cy="2900369"/>
          </a:xfrm>
        </p:spPr>
        <p:txBody>
          <a:bodyPr>
            <a:normAutofit/>
          </a:bodyPr>
          <a:lstStyle/>
          <a:p>
            <a:r>
              <a:rPr lang="ru-RU" sz="2000" dirty="0" smtClean="0"/>
              <a:t>Это ограничение, тесно связанный с дизайном Web-сервисов </a:t>
            </a:r>
            <a:r>
              <a:rPr lang="ru-RU" sz="2000" dirty="0" err="1" smtClean="0"/>
              <a:t>RESTful</a:t>
            </a:r>
            <a:r>
              <a:rPr lang="ru-RU" sz="2000" dirty="0" smtClean="0"/>
              <a:t>, относится к формату данных, которыми обмениваются приложение и сервис при работе в режиме запрос/ответ или в теле HTTP-запроса. Здесь особенно важны простота, читабельность и связанность.</a:t>
            </a:r>
          </a:p>
          <a:p>
            <a:endParaRPr lang="ru-RU" sz="2000" dirty="0" smtClean="0"/>
          </a:p>
          <a:p>
            <a:r>
              <a:rPr lang="ru-RU" sz="2000" b="1" dirty="0" smtClean="0"/>
              <a:t>Общеупотребительные </a:t>
            </a:r>
            <a:r>
              <a:rPr lang="en-US" sz="2000" b="1" dirty="0" smtClean="0"/>
              <a:t>MIME-</a:t>
            </a:r>
            <a:r>
              <a:rPr lang="ru-RU" sz="2000" b="1" dirty="0" smtClean="0"/>
              <a:t>типы, используемые </a:t>
            </a:r>
            <a:r>
              <a:rPr lang="en-US" sz="2000" b="1" dirty="0" err="1" smtClean="0"/>
              <a:t>RESTful</a:t>
            </a:r>
            <a:r>
              <a:rPr lang="en-US" sz="2000" b="1" dirty="0" smtClean="0"/>
              <a:t>-</a:t>
            </a:r>
            <a:r>
              <a:rPr lang="ru-RU" sz="2000" b="1" dirty="0" smtClean="0"/>
              <a:t>сервисами</a:t>
            </a:r>
          </a:p>
          <a:p>
            <a:endParaRPr lang="ru-RU" sz="2000" dirty="0"/>
          </a:p>
        </p:txBody>
      </p:sp>
      <p:graphicFrame>
        <p:nvGraphicFramePr>
          <p:cNvPr id="4" name="Таблица 3"/>
          <p:cNvGraphicFramePr>
            <a:graphicFrameLocks noGrp="1"/>
          </p:cNvGraphicFramePr>
          <p:nvPr/>
        </p:nvGraphicFramePr>
        <p:xfrm>
          <a:off x="1000100" y="4643446"/>
          <a:ext cx="6096000" cy="1483360"/>
        </p:xfrm>
        <a:graphic>
          <a:graphicData uri="http://schemas.openxmlformats.org/drawingml/2006/table">
            <a:tbl>
              <a:tblPr firstRow="1" bandRow="1">
                <a:tableStyleId>{5C22544A-7EE6-4342-B048-85BDC9FD1C3A}</a:tableStyleId>
              </a:tblPr>
              <a:tblGrid>
                <a:gridCol w="2357454"/>
                <a:gridCol w="3738546"/>
              </a:tblGrid>
              <a:tr h="370840">
                <a:tc>
                  <a:txBody>
                    <a:bodyPr/>
                    <a:lstStyle/>
                    <a:p>
                      <a:pPr algn="ctr"/>
                      <a:r>
                        <a:rPr lang="en-US" dirty="0"/>
                        <a:t>MIME-</a:t>
                      </a:r>
                      <a:r>
                        <a:rPr lang="ru-RU" dirty="0"/>
                        <a:t>тип</a:t>
                      </a:r>
                    </a:p>
                  </a:txBody>
                  <a:tcPr marL="0" marR="0" marT="0" marB="0" anchor="ctr"/>
                </a:tc>
                <a:tc>
                  <a:txBody>
                    <a:bodyPr/>
                    <a:lstStyle/>
                    <a:p>
                      <a:pPr algn="ctr"/>
                      <a:r>
                        <a:rPr lang="ru-RU" dirty="0"/>
                        <a:t>Тип содержимого</a:t>
                      </a:r>
                    </a:p>
                  </a:txBody>
                  <a:tcPr marL="0" marR="0" marT="0" marB="0" anchor="ctr"/>
                </a:tc>
              </a:tr>
              <a:tr h="370840">
                <a:tc>
                  <a:txBody>
                    <a:bodyPr/>
                    <a:lstStyle/>
                    <a:p>
                      <a:pPr indent="457200"/>
                      <a:r>
                        <a:rPr lang="en-US" dirty="0"/>
                        <a:t>JSON</a:t>
                      </a:r>
                    </a:p>
                  </a:txBody>
                  <a:tcPr marL="0" marR="0" marT="0" marB="0" anchor="ctr"/>
                </a:tc>
                <a:tc>
                  <a:txBody>
                    <a:bodyPr/>
                    <a:lstStyle/>
                    <a:p>
                      <a:pPr indent="457200"/>
                      <a:r>
                        <a:rPr lang="en-US" dirty="0"/>
                        <a:t>application/</a:t>
                      </a:r>
                      <a:r>
                        <a:rPr lang="en-US" dirty="0" err="1"/>
                        <a:t>json</a:t>
                      </a:r>
                      <a:endParaRPr lang="en-US" dirty="0"/>
                    </a:p>
                  </a:txBody>
                  <a:tcPr marL="0" marR="0" marT="0" marB="0" anchor="ctr"/>
                </a:tc>
              </a:tr>
              <a:tr h="370840">
                <a:tc>
                  <a:txBody>
                    <a:bodyPr/>
                    <a:lstStyle/>
                    <a:p>
                      <a:pPr indent="457200"/>
                      <a:r>
                        <a:rPr lang="en-US"/>
                        <a:t>XML</a:t>
                      </a:r>
                    </a:p>
                  </a:txBody>
                  <a:tcPr marL="0" marR="0" marT="0" marB="0" anchor="ctr"/>
                </a:tc>
                <a:tc>
                  <a:txBody>
                    <a:bodyPr/>
                    <a:lstStyle/>
                    <a:p>
                      <a:pPr indent="457200"/>
                      <a:r>
                        <a:rPr lang="en-US" dirty="0"/>
                        <a:t>application/xml</a:t>
                      </a:r>
                    </a:p>
                  </a:txBody>
                  <a:tcPr marL="0" marR="0" marT="0" marB="0" anchor="ctr"/>
                </a:tc>
              </a:tr>
              <a:tr h="370840">
                <a:tc>
                  <a:txBody>
                    <a:bodyPr/>
                    <a:lstStyle/>
                    <a:p>
                      <a:pPr indent="457200"/>
                      <a:r>
                        <a:rPr lang="en-US"/>
                        <a:t>XHTML</a:t>
                      </a:r>
                    </a:p>
                  </a:txBody>
                  <a:tcPr marL="0" marR="0" marT="0" marB="0" anchor="ctr"/>
                </a:tc>
                <a:tc>
                  <a:txBody>
                    <a:bodyPr/>
                    <a:lstStyle/>
                    <a:p>
                      <a:pPr indent="457200"/>
                      <a:r>
                        <a:rPr lang="en-US" dirty="0"/>
                        <a:t>application/</a:t>
                      </a:r>
                      <a:r>
                        <a:rPr lang="en-US" dirty="0" err="1"/>
                        <a:t>xhtml+xml</a:t>
                      </a:r>
                      <a:endParaRPr lang="en-US" dirty="0"/>
                    </a:p>
                  </a:txBody>
                  <a:tcPr marL="0" marR="0" marT="0" marB="0"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sz="2800" dirty="0" smtClean="0"/>
              <a:t>Сравнение </a:t>
            </a:r>
            <a:r>
              <a:rPr lang="en-US" sz="2800" dirty="0" smtClean="0"/>
              <a:t>REST</a:t>
            </a:r>
            <a:r>
              <a:rPr lang="ru-RU" sz="2800" dirty="0" smtClean="0"/>
              <a:t> и </a:t>
            </a:r>
            <a:r>
              <a:rPr lang="en-US" sz="2800" dirty="0" err="1" smtClean="0"/>
              <a:t>SOAp</a:t>
            </a:r>
            <a:r>
              <a:rPr lang="en-US" sz="2800" dirty="0" smtClean="0"/>
              <a:t>/xml Web-</a:t>
            </a:r>
            <a:r>
              <a:rPr lang="ru-RU" sz="2800" dirty="0" smtClean="0"/>
              <a:t>сервисов</a:t>
            </a:r>
            <a:endParaRPr lang="ru-RU" sz="2800" dirty="0"/>
          </a:p>
        </p:txBody>
      </p:sp>
      <p:sp>
        <p:nvSpPr>
          <p:cNvPr id="40963" name="Rectangle 1"/>
          <p:cNvSpPr>
            <a:spLocks noChangeArrowheads="1"/>
          </p:cNvSpPr>
          <p:nvPr/>
        </p:nvSpPr>
        <p:spPr bwMode="auto">
          <a:xfrm>
            <a:off x="428625" y="1285875"/>
            <a:ext cx="8072438" cy="4800600"/>
          </a:xfrm>
          <a:prstGeom prst="rect">
            <a:avLst/>
          </a:prstGeom>
          <a:noFill/>
          <a:ln w="9525">
            <a:noFill/>
            <a:miter lim="800000"/>
            <a:headEnd/>
            <a:tailEnd/>
          </a:ln>
        </p:spPr>
        <p:txBody>
          <a:bodyPr anchor="ctr">
            <a:spAutoFit/>
          </a:bodyPr>
          <a:lstStyle/>
          <a:p>
            <a:pPr indent="450850" algn="just" eaLnBrk="0" hangingPunct="0">
              <a:buFont typeface="Franklin Gothic Medium" pitchFamily="34" charset="0"/>
              <a:buAutoNum type="arabicPeriod"/>
              <a:tabLst>
                <a:tab pos="679450" algn="l"/>
              </a:tabLst>
            </a:pPr>
            <a:r>
              <a:rPr lang="en-US"/>
              <a:t>RESTful </a:t>
            </a:r>
            <a:r>
              <a:rPr lang="ru-RU"/>
              <a:t>архитектура стала популярна благодаря своей простоте.</a:t>
            </a:r>
          </a:p>
          <a:p>
            <a:pPr indent="450850" algn="just" eaLnBrk="0" hangingPunct="0">
              <a:buFont typeface="Franklin Gothic Medium" pitchFamily="34" charset="0"/>
              <a:buAutoNum type="arabicPeriod"/>
              <a:tabLst>
                <a:tab pos="679450" algn="l"/>
              </a:tabLst>
            </a:pPr>
            <a:r>
              <a:rPr lang="en-US"/>
              <a:t>SOAP </a:t>
            </a:r>
            <a:r>
              <a:rPr lang="ru-RU"/>
              <a:t>поддерживает </a:t>
            </a:r>
            <a:r>
              <a:rPr lang="en-US"/>
              <a:t> 16 </a:t>
            </a:r>
            <a:r>
              <a:rPr lang="ru-RU"/>
              <a:t> операций</a:t>
            </a:r>
            <a:r>
              <a:rPr lang="en-US"/>
              <a:t>, RESTful  </a:t>
            </a:r>
            <a:r>
              <a:rPr lang="ru-RU"/>
              <a:t>всего 4.</a:t>
            </a:r>
          </a:p>
          <a:p>
            <a:pPr indent="450850" algn="just" eaLnBrk="0" hangingPunct="0">
              <a:buFont typeface="Franklin Gothic Medium" pitchFamily="34" charset="0"/>
              <a:buAutoNum type="arabicPeriod"/>
              <a:tabLst>
                <a:tab pos="679450" algn="l"/>
              </a:tabLst>
            </a:pPr>
            <a:r>
              <a:rPr lang="ru-RU"/>
              <a:t>В случае </a:t>
            </a:r>
            <a:r>
              <a:rPr lang="en-US"/>
              <a:t>RESTful</a:t>
            </a:r>
            <a:r>
              <a:rPr lang="ru-RU"/>
              <a:t> приложение должно предоставить все параметры запроса с помощью одной операции, а в случае </a:t>
            </a:r>
            <a:r>
              <a:rPr lang="en-US"/>
              <a:t>SOAP </a:t>
            </a:r>
            <a:r>
              <a:rPr lang="ru-RU"/>
              <a:t>число передаваемых параметров  за одну операцию ограничено, поэтому для передачи всех параметров требуется выполнение нескольких операций.</a:t>
            </a:r>
          </a:p>
          <a:p>
            <a:pPr indent="450850" algn="just" eaLnBrk="0" hangingPunct="0">
              <a:tabLst>
                <a:tab pos="679450" algn="l"/>
              </a:tabLst>
            </a:pPr>
            <a:r>
              <a:rPr lang="ru-RU"/>
              <a:t>Например, для создания </a:t>
            </a:r>
            <a:r>
              <a:rPr lang="en-US"/>
              <a:t>bucket  </a:t>
            </a:r>
            <a:r>
              <a:rPr lang="ru-RU"/>
              <a:t>в </a:t>
            </a:r>
            <a:r>
              <a:rPr lang="en-US"/>
              <a:t>AWS S3</a:t>
            </a:r>
            <a:r>
              <a:rPr lang="ru-RU"/>
              <a:t> </a:t>
            </a:r>
            <a:r>
              <a:rPr lang="en-US"/>
              <a:t>(SOAP/XML) </a:t>
            </a:r>
            <a:r>
              <a:rPr lang="ru-RU"/>
              <a:t>надо выполнить:</a:t>
            </a:r>
          </a:p>
          <a:p>
            <a:pPr indent="450850" algn="just" eaLnBrk="0" hangingPunct="0">
              <a:tabLst>
                <a:tab pos="679450" algn="l"/>
              </a:tabLst>
            </a:pPr>
            <a:endParaRPr lang="en-US">
              <a:latin typeface="Courier New" pitchFamily="49" charset="0"/>
              <a:cs typeface="Courier New" pitchFamily="49" charset="0"/>
            </a:endParaRPr>
          </a:p>
          <a:p>
            <a:pPr indent="450850" algn="just" eaLnBrk="0" hangingPunct="0">
              <a:tabLst>
                <a:tab pos="679450" algn="l"/>
              </a:tabLst>
            </a:pPr>
            <a:r>
              <a:rPr lang="en-US">
                <a:latin typeface="Courier New" pitchFamily="49" charset="0"/>
                <a:cs typeface="Courier New" pitchFamily="49" charset="0"/>
              </a:rPr>
              <a:t>import  bucket</a:t>
            </a:r>
          </a:p>
          <a:p>
            <a:pPr indent="450850" algn="just" eaLnBrk="0" hangingPunct="0">
              <a:tabLst>
                <a:tab pos="679450" algn="l"/>
              </a:tabLst>
            </a:pPr>
            <a:r>
              <a:rPr lang="en-US">
                <a:latin typeface="Courier New" pitchFamily="49" charset="0"/>
                <a:cs typeface="Courier New" pitchFamily="49" charset="0"/>
              </a:rPr>
              <a:t>bucket.create (“mybucket”)</a:t>
            </a:r>
          </a:p>
          <a:p>
            <a:pPr indent="450850" algn="just" eaLnBrk="0" hangingPunct="0">
              <a:tabLst>
                <a:tab pos="679450" algn="l"/>
              </a:tabLst>
            </a:pPr>
            <a:endParaRPr lang="en-US"/>
          </a:p>
          <a:p>
            <a:pPr indent="450850" algn="just" eaLnBrk="0" hangingPunct="0">
              <a:tabLst>
                <a:tab pos="679450" algn="l"/>
              </a:tabLst>
            </a:pPr>
            <a:r>
              <a:rPr lang="ru-RU"/>
              <a:t>В случае </a:t>
            </a:r>
            <a:r>
              <a:rPr lang="en-US"/>
              <a:t>RESTful:</a:t>
            </a:r>
            <a:endParaRPr lang="ru-RU"/>
          </a:p>
          <a:p>
            <a:pPr indent="450850" algn="just" eaLnBrk="0" hangingPunct="0">
              <a:tabLst>
                <a:tab pos="679450" algn="l"/>
              </a:tabLst>
            </a:pPr>
            <a:endParaRPr lang="en-US">
              <a:latin typeface="Courier New" pitchFamily="49" charset="0"/>
              <a:cs typeface="Courier New" pitchFamily="49" charset="0"/>
            </a:endParaRPr>
          </a:p>
          <a:p>
            <a:pPr indent="450850" algn="just" eaLnBrk="0" hangingPunct="0">
              <a:tabLst>
                <a:tab pos="679450" algn="l"/>
              </a:tabLst>
            </a:pPr>
            <a:r>
              <a:rPr lang="en-US">
                <a:latin typeface="Courier New" pitchFamily="49" charset="0"/>
                <a:cs typeface="Courier New" pitchFamily="49" charset="0"/>
              </a:rPr>
              <a:t>PUT “http://mybucket.s3.amazonsws.com/”</a:t>
            </a:r>
            <a:endParaRPr lang="ru-RU">
              <a:latin typeface="Courier New" pitchFamily="49" charset="0"/>
              <a:cs typeface="Courier New" pitchFamily="49" charset="0"/>
            </a:endParaRPr>
          </a:p>
          <a:p>
            <a:pPr indent="450850" algn="just" eaLnBrk="0" hangingPunct="0">
              <a:tabLst>
                <a:tab pos="679450" algn="l"/>
              </a:tabLst>
            </a:pPr>
            <a:endParaRPr lang="ru-RU"/>
          </a:p>
          <a:p>
            <a:pPr indent="450850" algn="just" eaLnBrk="0" hangingPunct="0">
              <a:tabLst>
                <a:tab pos="679450" algn="l"/>
              </a:tabLst>
            </a:pPr>
            <a:endParaRPr lang="ru-RU"/>
          </a:p>
        </p:txBody>
      </p:sp>
      <p:sp>
        <p:nvSpPr>
          <p:cNvPr id="40964" name="Содержимое 4"/>
          <p:cNvSpPr>
            <a:spLocks noGrp="1"/>
          </p:cNvSpPr>
          <p:nvPr>
            <p:ph idx="1"/>
          </p:nvPr>
        </p:nvSpPr>
        <p:spPr>
          <a:xfrm>
            <a:off x="214313" y="5572125"/>
            <a:ext cx="8686800" cy="1071563"/>
          </a:xfrm>
        </p:spPr>
        <p:txBody>
          <a:bodyPr/>
          <a:lstStyle/>
          <a:p>
            <a:pPr>
              <a:spcBef>
                <a:spcPct val="0"/>
              </a:spcBef>
            </a:pPr>
            <a:r>
              <a:rPr lang="ru-RU" sz="1600" smtClean="0"/>
              <a:t>Вызов </a:t>
            </a:r>
            <a:r>
              <a:rPr lang="en-US" sz="1600" smtClean="0"/>
              <a:t>SOAP </a:t>
            </a:r>
            <a:r>
              <a:rPr lang="ru-RU" sz="1600" smtClean="0"/>
              <a:t>может порождать синтаксические ошибки, обнаруживаемые во время компиляции, в то время как в случае </a:t>
            </a:r>
            <a:r>
              <a:rPr lang="en-US" sz="1600" smtClean="0"/>
              <a:t>REST </a:t>
            </a:r>
            <a:r>
              <a:rPr lang="ru-RU" sz="1600" smtClean="0"/>
              <a:t>проверка вызова откладывается на время исполнения</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Заголовок 1"/>
          <p:cNvSpPr>
            <a:spLocks noGrp="1"/>
          </p:cNvSpPr>
          <p:nvPr>
            <p:ph type="title"/>
          </p:nvPr>
        </p:nvSpPr>
        <p:spPr>
          <a:xfrm>
            <a:off x="908050" y="2736850"/>
            <a:ext cx="7772400" cy="1143000"/>
          </a:xfrm>
        </p:spPr>
        <p:txBody>
          <a:bodyPr/>
          <a:lstStyle/>
          <a:p>
            <a:r>
              <a:rPr lang="ru-RU" smtClean="0"/>
              <a:t>Понятие семантического </a:t>
            </a:r>
            <a:r>
              <a:rPr lang="en-US" smtClean="0"/>
              <a:t>Web</a:t>
            </a:r>
            <a:endParaRPr lang="ru-RU" smtClean="0"/>
          </a:p>
        </p:txBody>
      </p:sp>
      <p:sp>
        <p:nvSpPr>
          <p:cNvPr id="33795" name="Содержимое 2"/>
          <p:cNvSpPr>
            <a:spLocks noGrp="1"/>
          </p:cNvSpPr>
          <p:nvPr>
            <p:ph idx="1"/>
          </p:nvPr>
        </p:nvSpPr>
        <p:spPr/>
        <p:txBody>
          <a:bodyPr/>
          <a:lstStyle/>
          <a:p>
            <a:endParaRPr lang="ru-RU" smtClean="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Заголовок 1"/>
          <p:cNvSpPr>
            <a:spLocks noGrp="1"/>
          </p:cNvSpPr>
          <p:nvPr>
            <p:ph type="title"/>
          </p:nvPr>
        </p:nvSpPr>
        <p:spPr/>
        <p:txBody>
          <a:bodyPr/>
          <a:lstStyle/>
          <a:p>
            <a:pPr eaLnBrk="1" hangingPunct="1"/>
            <a:r>
              <a:rPr lang="ru-RU" smtClean="0"/>
              <a:t>Существующий </a:t>
            </a:r>
            <a:r>
              <a:rPr lang="en-US" smtClean="0"/>
              <a:t>Web</a:t>
            </a:r>
          </a:p>
        </p:txBody>
      </p:sp>
      <p:sp>
        <p:nvSpPr>
          <p:cNvPr id="34819" name="Содержимое 2"/>
          <p:cNvSpPr>
            <a:spLocks noGrp="1"/>
          </p:cNvSpPr>
          <p:nvPr>
            <p:ph idx="1"/>
          </p:nvPr>
        </p:nvSpPr>
        <p:spPr>
          <a:xfrm>
            <a:off x="612775" y="1828800"/>
            <a:ext cx="7845425" cy="1574800"/>
          </a:xfrm>
        </p:spPr>
        <p:txBody>
          <a:bodyPr/>
          <a:lstStyle/>
          <a:p>
            <a:pPr eaLnBrk="1" hangingPunct="1"/>
            <a:r>
              <a:rPr lang="ru-RU" smtClean="0"/>
              <a:t>Множество HTML-документов(Web-страниц), распределенных в Сети и связанных гипертекстовыми ссылками</a:t>
            </a:r>
          </a:p>
          <a:p>
            <a:pPr eaLnBrk="1" hangingPunct="1"/>
            <a:endParaRPr lang="en-US" smtClean="0"/>
          </a:p>
        </p:txBody>
      </p:sp>
      <p:pic>
        <p:nvPicPr>
          <p:cNvPr id="34820" name="Picture 2"/>
          <p:cNvPicPr>
            <a:picLocks noChangeAspect="1" noChangeArrowheads="1"/>
          </p:cNvPicPr>
          <p:nvPr/>
        </p:nvPicPr>
        <p:blipFill>
          <a:blip r:embed="rId2" cstate="print"/>
          <a:srcRect/>
          <a:stretch>
            <a:fillRect/>
          </a:stretch>
        </p:blipFill>
        <p:spPr bwMode="auto">
          <a:xfrm>
            <a:off x="1898650" y="3587750"/>
            <a:ext cx="5429250" cy="3090863"/>
          </a:xfrm>
          <a:prstGeom prst="rect">
            <a:avLst/>
          </a:prstGeom>
          <a:noFill/>
          <a:ln w="9525">
            <a:noFill/>
            <a:miter lim="800000"/>
            <a:headEnd/>
            <a:tailEnd/>
          </a:ln>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Заголовок 1"/>
          <p:cNvSpPr>
            <a:spLocks noGrp="1"/>
          </p:cNvSpPr>
          <p:nvPr>
            <p:ph type="title"/>
          </p:nvPr>
        </p:nvSpPr>
        <p:spPr/>
        <p:txBody>
          <a:bodyPr/>
          <a:lstStyle/>
          <a:p>
            <a:pPr eaLnBrk="1" hangingPunct="1"/>
            <a:r>
              <a:rPr lang="ru-RU" smtClean="0"/>
              <a:t>Семантический </a:t>
            </a:r>
            <a:r>
              <a:rPr lang="en-US" smtClean="0"/>
              <a:t>Web</a:t>
            </a:r>
          </a:p>
        </p:txBody>
      </p:sp>
      <p:sp>
        <p:nvSpPr>
          <p:cNvPr id="35843" name="Содержимое 2"/>
          <p:cNvSpPr>
            <a:spLocks noGrp="1"/>
          </p:cNvSpPr>
          <p:nvPr>
            <p:ph idx="1"/>
          </p:nvPr>
        </p:nvSpPr>
        <p:spPr>
          <a:xfrm>
            <a:off x="369888" y="1828800"/>
            <a:ext cx="8088312" cy="2605088"/>
          </a:xfrm>
        </p:spPr>
        <p:txBody>
          <a:bodyPr/>
          <a:lstStyle/>
          <a:p>
            <a:pPr eaLnBrk="1" hangingPunct="1"/>
            <a:r>
              <a:rPr lang="ru-RU" smtClean="0"/>
              <a:t>Это расширение существующего </a:t>
            </a:r>
            <a:r>
              <a:rPr lang="en-US" smtClean="0"/>
              <a:t>Web</a:t>
            </a:r>
            <a:r>
              <a:rPr lang="ru-RU" smtClean="0"/>
              <a:t>, когда публикуется не только информация в понятном для человека представлении, но и в виде понятном программам, которые способны ее обрабатывать на семантическом уровне.</a:t>
            </a:r>
            <a:endParaRPr lang="en-US" smtClean="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p:txBody>
          <a:bodyPr>
            <a:normAutofit fontScale="90000"/>
          </a:bodyPr>
          <a:lstStyle/>
          <a:p>
            <a:pPr eaLnBrk="1" hangingPunct="1"/>
            <a:r>
              <a:rPr lang="ru-RU" smtClean="0"/>
              <a:t>Три предположения о распределенной сети данных</a:t>
            </a:r>
            <a:endParaRPr lang="en-US" smtClean="0"/>
          </a:p>
        </p:txBody>
      </p:sp>
      <p:sp>
        <p:nvSpPr>
          <p:cNvPr id="3" name="Содержимое 2"/>
          <p:cNvSpPr>
            <a:spLocks noGrp="1"/>
          </p:cNvSpPr>
          <p:nvPr>
            <p:ph idx="1"/>
          </p:nvPr>
        </p:nvSpPr>
        <p:spPr>
          <a:xfrm>
            <a:off x="692150" y="1955800"/>
            <a:ext cx="7613650" cy="4267200"/>
          </a:xfrm>
        </p:spPr>
        <p:txBody>
          <a:bodyPr/>
          <a:lstStyle/>
          <a:p>
            <a:pPr eaLnBrk="1" hangingPunct="1">
              <a:defRPr/>
            </a:pPr>
            <a:r>
              <a:rPr lang="en-US" b="1" i="1" dirty="0" smtClean="0">
                <a:solidFill>
                  <a:schemeClr val="tx2">
                    <a:lumMod val="60000"/>
                    <a:lumOff val="40000"/>
                  </a:schemeClr>
                </a:solidFill>
              </a:rPr>
              <a:t>AAA – Anyone can say Anything</a:t>
            </a:r>
            <a:r>
              <a:rPr lang="ru-RU" b="1" i="1" dirty="0" smtClean="0">
                <a:solidFill>
                  <a:schemeClr val="tx2">
                    <a:lumMod val="60000"/>
                    <a:lumOff val="40000"/>
                  </a:schemeClr>
                </a:solidFill>
              </a:rPr>
              <a:t> </a:t>
            </a:r>
            <a:r>
              <a:rPr lang="en-US" b="1" i="1" dirty="0" smtClean="0">
                <a:solidFill>
                  <a:schemeClr val="tx2">
                    <a:lumMod val="60000"/>
                    <a:lumOff val="40000"/>
                  </a:schemeClr>
                </a:solidFill>
              </a:rPr>
              <a:t>about </a:t>
            </a:r>
            <a:r>
              <a:rPr lang="en-US" b="1" i="1" dirty="0" smtClean="0">
                <a:solidFill>
                  <a:schemeClr val="tx2">
                    <a:lumMod val="40000"/>
                    <a:lumOff val="60000"/>
                  </a:schemeClr>
                </a:solidFill>
              </a:rPr>
              <a:t>Any Topic </a:t>
            </a:r>
            <a:r>
              <a:rPr lang="ru-RU" b="1" i="1" dirty="0" smtClean="0">
                <a:solidFill>
                  <a:schemeClr val="tx2">
                    <a:lumMod val="40000"/>
                    <a:lumOff val="60000"/>
                  </a:schemeClr>
                </a:solidFill>
              </a:rPr>
              <a:t>:</a:t>
            </a:r>
            <a:r>
              <a:rPr lang="ru-RU" i="1" dirty="0" smtClean="0">
                <a:solidFill>
                  <a:schemeClr val="tx2">
                    <a:lumMod val="40000"/>
                    <a:lumOff val="60000"/>
                  </a:schemeClr>
                </a:solidFill>
              </a:rPr>
              <a:t>	</a:t>
            </a:r>
            <a:r>
              <a:rPr lang="en-US" dirty="0" smtClean="0"/>
              <a:t>(</a:t>
            </a:r>
            <a:r>
              <a:rPr lang="ru-RU" dirty="0" smtClean="0"/>
              <a:t>Кто угодно может сказать что угодно о чем угодно)</a:t>
            </a:r>
          </a:p>
          <a:p>
            <a:pPr eaLnBrk="1" hangingPunct="1">
              <a:defRPr/>
            </a:pPr>
            <a:r>
              <a:rPr lang="en-US" b="1" i="1" dirty="0" smtClean="0">
                <a:solidFill>
                  <a:schemeClr val="tx2">
                    <a:lumMod val="60000"/>
                    <a:lumOff val="40000"/>
                  </a:schemeClr>
                </a:solidFill>
              </a:rPr>
              <a:t>NNA – Non</a:t>
            </a:r>
            <a:r>
              <a:rPr lang="ru-RU" b="1" i="1" dirty="0" smtClean="0">
                <a:solidFill>
                  <a:schemeClr val="tx2">
                    <a:lumMod val="60000"/>
                    <a:lumOff val="40000"/>
                  </a:schemeClr>
                </a:solidFill>
              </a:rPr>
              <a:t> </a:t>
            </a:r>
            <a:r>
              <a:rPr lang="en-US" b="1" i="1" dirty="0" smtClean="0">
                <a:solidFill>
                  <a:schemeClr val="tx2">
                    <a:lumMod val="60000"/>
                    <a:lumOff val="40000"/>
                  </a:schemeClr>
                </a:solidFill>
              </a:rPr>
              <a:t>unique Naming Assumption</a:t>
            </a:r>
            <a:r>
              <a:rPr lang="ru-RU" b="1" i="1" dirty="0" smtClean="0">
                <a:solidFill>
                  <a:schemeClr val="tx2">
                    <a:lumMod val="60000"/>
                    <a:lumOff val="40000"/>
                  </a:schemeClr>
                </a:solidFill>
              </a:rPr>
              <a:t>:</a:t>
            </a:r>
            <a:endParaRPr lang="en-US" b="1" i="1" dirty="0" smtClean="0">
              <a:solidFill>
                <a:schemeClr val="tx2">
                  <a:lumMod val="60000"/>
                  <a:lumOff val="40000"/>
                </a:schemeClr>
              </a:solidFill>
            </a:endParaRPr>
          </a:p>
          <a:p>
            <a:pPr eaLnBrk="1" hangingPunct="1">
              <a:buFontTx/>
              <a:buNone/>
              <a:defRPr/>
            </a:pPr>
            <a:r>
              <a:rPr lang="en-US" dirty="0" smtClean="0"/>
              <a:t>	(</a:t>
            </a:r>
            <a:r>
              <a:rPr lang="ru-RU" dirty="0" smtClean="0"/>
              <a:t>Одинаковые объекты могут иметь различные имена)</a:t>
            </a:r>
          </a:p>
          <a:p>
            <a:pPr eaLnBrk="1" hangingPunct="1">
              <a:defRPr/>
            </a:pPr>
            <a:r>
              <a:rPr lang="en-US" b="1" i="1" dirty="0" smtClean="0">
                <a:solidFill>
                  <a:schemeClr val="tx2">
                    <a:lumMod val="60000"/>
                    <a:lumOff val="40000"/>
                  </a:schemeClr>
                </a:solidFill>
              </a:rPr>
              <a:t>OWA – Open World Assumption </a:t>
            </a:r>
            <a:r>
              <a:rPr lang="en-US" dirty="0" smtClean="0"/>
              <a:t>(</a:t>
            </a:r>
            <a:r>
              <a:rPr lang="ru-RU" dirty="0" smtClean="0"/>
              <a:t>Предположение об открытости мира)</a:t>
            </a:r>
            <a:endParaRPr lang="en-US" dirty="0" smtClean="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277813" y="173038"/>
            <a:ext cx="8542337" cy="1350962"/>
          </a:xfrm>
        </p:spPr>
        <p:txBody>
          <a:bodyPr>
            <a:normAutofit fontScale="90000"/>
          </a:bodyPr>
          <a:lstStyle/>
          <a:p>
            <a:pPr eaLnBrk="1" hangingPunct="1"/>
            <a:r>
              <a:rPr lang="ru-RU" sz="3200" b="1" smtClean="0"/>
              <a:t>Многоуровневое представление Семантического Web по T.Berners-Lee</a:t>
            </a:r>
            <a:r>
              <a:rPr lang="ru-RU" b="1" smtClean="0"/>
              <a:t/>
            </a:r>
            <a:br>
              <a:rPr lang="ru-RU" b="1" smtClean="0"/>
            </a:br>
            <a:endParaRPr lang="en-US" smtClean="0"/>
          </a:p>
        </p:txBody>
      </p:sp>
      <p:sp>
        <p:nvSpPr>
          <p:cNvPr id="37891" name="Содержимое 2"/>
          <p:cNvSpPr>
            <a:spLocks noGrp="1"/>
          </p:cNvSpPr>
          <p:nvPr>
            <p:ph idx="1"/>
          </p:nvPr>
        </p:nvSpPr>
        <p:spPr/>
        <p:txBody>
          <a:bodyPr/>
          <a:lstStyle/>
          <a:p>
            <a:pPr eaLnBrk="1" hangingPunct="1"/>
            <a:endParaRPr lang="ru-RU" smtClean="0"/>
          </a:p>
        </p:txBody>
      </p:sp>
      <p:pic>
        <p:nvPicPr>
          <p:cNvPr id="37892" name="Picture 2"/>
          <p:cNvPicPr>
            <a:picLocks noChangeAspect="1" noChangeArrowheads="1"/>
          </p:cNvPicPr>
          <p:nvPr/>
        </p:nvPicPr>
        <p:blipFill>
          <a:blip r:embed="rId2" cstate="print"/>
          <a:srcRect/>
          <a:stretch>
            <a:fillRect/>
          </a:stretch>
        </p:blipFill>
        <p:spPr bwMode="auto">
          <a:xfrm>
            <a:off x="323850" y="1571625"/>
            <a:ext cx="8426450" cy="4395788"/>
          </a:xfrm>
          <a:prstGeom prst="rect">
            <a:avLst/>
          </a:prstGeom>
          <a:noFill/>
          <a:ln w="9525">
            <a:noFill/>
            <a:miter lim="800000"/>
            <a:headEnd/>
            <a:tailEnd/>
          </a:ln>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title"/>
          </p:nvPr>
        </p:nvSpPr>
        <p:spPr/>
        <p:txBody>
          <a:bodyPr/>
          <a:lstStyle/>
          <a:p>
            <a:pPr eaLnBrk="1" hangingPunct="1"/>
            <a:r>
              <a:rPr lang="en-US" smtClean="0"/>
              <a:t>RDF</a:t>
            </a:r>
          </a:p>
        </p:txBody>
      </p:sp>
      <p:sp>
        <p:nvSpPr>
          <p:cNvPr id="38915" name="Содержимое 2"/>
          <p:cNvSpPr>
            <a:spLocks noGrp="1"/>
          </p:cNvSpPr>
          <p:nvPr>
            <p:ph idx="1"/>
          </p:nvPr>
        </p:nvSpPr>
        <p:spPr>
          <a:xfrm>
            <a:off x="242888" y="1828800"/>
            <a:ext cx="8901112" cy="4267200"/>
          </a:xfrm>
        </p:spPr>
        <p:txBody>
          <a:bodyPr/>
          <a:lstStyle/>
          <a:p>
            <a:pPr eaLnBrk="1" hangingPunct="1"/>
            <a:r>
              <a:rPr lang="ru-RU" sz="2400" smtClean="0"/>
              <a:t>RDF(Resource Description Framework) -язык для описания ресурсов способом, “понятным” компьютеру на семантическом уровне.</a:t>
            </a:r>
            <a:endParaRPr lang="en-US" sz="2400" smtClean="0"/>
          </a:p>
          <a:p>
            <a:pPr lvl="1" eaLnBrk="1" hangingPunct="1"/>
            <a:endParaRPr lang="ru-RU" sz="2400" smtClean="0"/>
          </a:p>
          <a:p>
            <a:pPr lvl="1" eaLnBrk="1" hangingPunct="1"/>
            <a:r>
              <a:rPr lang="ru-RU" sz="2400" smtClean="0"/>
              <a:t>RDF -официальная рекомендация консорциума W3C с 10.02.2004(http://www.w3.org/RDF)</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Заголовок 1"/>
          <p:cNvSpPr>
            <a:spLocks noGrp="1"/>
          </p:cNvSpPr>
          <p:nvPr>
            <p:ph type="title"/>
          </p:nvPr>
        </p:nvSpPr>
        <p:spPr/>
        <p:txBody>
          <a:bodyPr>
            <a:normAutofit fontScale="90000"/>
          </a:bodyPr>
          <a:lstStyle/>
          <a:p>
            <a:pPr eaLnBrk="1" hangingPunct="1"/>
            <a:r>
              <a:rPr lang="en-US" smtClean="0"/>
              <a:t/>
            </a:r>
            <a:br>
              <a:rPr lang="en-US" smtClean="0"/>
            </a:br>
            <a:r>
              <a:rPr lang="en-US" smtClean="0"/>
              <a:t>RDF: </a:t>
            </a:r>
            <a:r>
              <a:rPr lang="ru-RU" smtClean="0"/>
              <a:t>Графическое представление </a:t>
            </a:r>
          </a:p>
        </p:txBody>
      </p:sp>
      <p:sp>
        <p:nvSpPr>
          <p:cNvPr id="39939" name="Содержимое 2"/>
          <p:cNvSpPr>
            <a:spLocks noGrp="1"/>
          </p:cNvSpPr>
          <p:nvPr>
            <p:ph idx="1"/>
          </p:nvPr>
        </p:nvSpPr>
        <p:spPr>
          <a:xfrm>
            <a:off x="566738" y="3959225"/>
            <a:ext cx="7891462" cy="2136775"/>
          </a:xfrm>
        </p:spPr>
        <p:txBody>
          <a:bodyPr/>
          <a:lstStyle/>
          <a:p>
            <a:pPr eaLnBrk="1" hangingPunct="1"/>
            <a:r>
              <a:rPr lang="ru-RU" smtClean="0"/>
              <a:t>Свойства также являются ресурсами и имеют URI;</a:t>
            </a:r>
          </a:p>
          <a:p>
            <a:pPr eaLnBrk="1" hangingPunct="1"/>
            <a:r>
              <a:rPr lang="ru-RU" smtClean="0"/>
              <a:t>Имена свойств берутся из пространств имен, которые указываются в виде префикса.</a:t>
            </a:r>
          </a:p>
          <a:p>
            <a:pPr eaLnBrk="1" hangingPunct="1"/>
            <a:endParaRPr lang="en-US" smtClean="0"/>
          </a:p>
        </p:txBody>
      </p:sp>
      <p:grpSp>
        <p:nvGrpSpPr>
          <p:cNvPr id="2" name="Группа 11"/>
          <p:cNvGrpSpPr>
            <a:grpSpLocks/>
          </p:cNvGrpSpPr>
          <p:nvPr/>
        </p:nvGrpSpPr>
        <p:grpSpPr bwMode="auto">
          <a:xfrm>
            <a:off x="833438" y="2476500"/>
            <a:ext cx="7175500" cy="984250"/>
            <a:chOff x="185194" y="2754774"/>
            <a:chExt cx="7176305" cy="983849"/>
          </a:xfrm>
        </p:grpSpPr>
        <p:sp>
          <p:nvSpPr>
            <p:cNvPr id="5" name="Овал 4"/>
            <p:cNvSpPr/>
            <p:nvPr/>
          </p:nvSpPr>
          <p:spPr bwMode="auto">
            <a:xfrm>
              <a:off x="185194" y="2811901"/>
              <a:ext cx="4213698" cy="92672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defRPr/>
              </a:pPr>
              <a:r>
                <a:rPr lang="en-US" b="1" i="1" dirty="0">
                  <a:hlinkClick r:id="rId2"/>
                </a:rPr>
                <a:t>http://odu.energo.net/</a:t>
              </a:r>
              <a:endParaRPr lang="en-US" dirty="0"/>
            </a:p>
          </p:txBody>
        </p:sp>
        <p:cxnSp>
          <p:nvCxnSpPr>
            <p:cNvPr id="39942" name="Прямая со стрелкой 7"/>
            <p:cNvCxnSpPr>
              <a:cxnSpLocks noChangeShapeType="1"/>
              <a:stCxn id="5" idx="6"/>
            </p:cNvCxnSpPr>
            <p:nvPr/>
          </p:nvCxnSpPr>
          <p:spPr bwMode="auto">
            <a:xfrm flipV="1">
              <a:off x="4398379" y="3275635"/>
              <a:ext cx="1088021" cy="1"/>
            </a:xfrm>
            <a:prstGeom prst="straightConnector1">
              <a:avLst/>
            </a:prstGeom>
            <a:noFill/>
            <a:ln w="9525" algn="ctr">
              <a:solidFill>
                <a:schemeClr val="tx1"/>
              </a:solidFill>
              <a:round/>
              <a:headEnd/>
              <a:tailEnd type="arrow" w="med" len="med"/>
            </a:ln>
          </p:spPr>
        </p:cxnSp>
        <p:sp>
          <p:nvSpPr>
            <p:cNvPr id="9" name="Прямоугольник 8"/>
            <p:cNvSpPr/>
            <p:nvPr/>
          </p:nvSpPr>
          <p:spPr bwMode="auto">
            <a:xfrm>
              <a:off x="5521380" y="2916633"/>
              <a:ext cx="1840119" cy="78707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a:defRPr/>
              </a:pPr>
              <a:r>
                <a:rPr lang="ru-RU" b="1" dirty="0">
                  <a:solidFill>
                    <a:schemeClr val="bg1"/>
                  </a:solidFill>
                </a:rPr>
                <a:t>ОДУ</a:t>
              </a:r>
              <a:endParaRPr lang="en-US" b="1" dirty="0">
                <a:solidFill>
                  <a:schemeClr val="bg1"/>
                </a:solidFill>
              </a:endParaRPr>
            </a:p>
          </p:txBody>
        </p:sp>
        <p:sp>
          <p:nvSpPr>
            <p:cNvPr id="11" name="Прямоугольник 10"/>
            <p:cNvSpPr/>
            <p:nvPr/>
          </p:nvSpPr>
          <p:spPr bwMode="auto">
            <a:xfrm>
              <a:off x="4108346" y="2754774"/>
              <a:ext cx="1667062" cy="369737"/>
            </a:xfrm>
            <a:prstGeom prst="rect">
              <a:avLst/>
            </a:prstGeom>
            <a:noFill/>
            <a:ln w="9525" cap="flat" cmpd="sng" algn="ctr">
              <a:noFill/>
              <a:prstDash val="solid"/>
              <a:round/>
              <a:headEnd type="none" w="med" len="med"/>
              <a:tailEnd type="none" w="med" len="med"/>
            </a:ln>
            <a:effectLst/>
          </p:spPr>
          <p:txBody>
            <a:bodyPr anchor="ctr"/>
            <a:lstStyle/>
            <a:p>
              <a:pPr>
                <a:defRPr/>
              </a:pPr>
              <a:r>
                <a:rPr lang="ru-RU" dirty="0"/>
                <a:t>создатель</a:t>
              </a:r>
              <a:endParaRPr lang="en-US" dirty="0"/>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571744"/>
            <a:ext cx="8686800" cy="838200"/>
          </a:xfrm>
        </p:spPr>
        <p:txBody>
          <a:bodyPr/>
          <a:lstStyle/>
          <a:p>
            <a:r>
              <a:rPr lang="ru-RU" dirty="0" smtClean="0"/>
              <a:t>многоуровневые  архитектуры</a:t>
            </a:r>
            <a:endParaRPr lang="ru-RU" dirty="0"/>
          </a:p>
        </p:txBody>
      </p:sp>
      <p:sp>
        <p:nvSpPr>
          <p:cNvPr id="3" name="Содержимое 2"/>
          <p:cNvSpPr>
            <a:spLocks noGrp="1"/>
          </p:cNvSpPr>
          <p:nvPr>
            <p:ph idx="1"/>
          </p:nvPr>
        </p:nvSpPr>
        <p:spPr/>
        <p:txBody>
          <a:bodyPr/>
          <a:lstStyle/>
          <a:p>
            <a:endParaRPr lang="ru-RU"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Заголовок 1"/>
          <p:cNvSpPr>
            <a:spLocks noGrp="1"/>
          </p:cNvSpPr>
          <p:nvPr>
            <p:ph type="title"/>
          </p:nvPr>
        </p:nvSpPr>
        <p:spPr>
          <a:xfrm>
            <a:off x="685800" y="242888"/>
            <a:ext cx="7772400" cy="1054100"/>
          </a:xfrm>
        </p:spPr>
        <p:txBody>
          <a:bodyPr/>
          <a:lstStyle/>
          <a:p>
            <a:pPr eaLnBrk="1" hangingPunct="1"/>
            <a:r>
              <a:rPr lang="en-US" smtClean="0"/>
              <a:t>RDF-</a:t>
            </a:r>
            <a:r>
              <a:rPr lang="ru-RU" smtClean="0"/>
              <a:t> модель: пример </a:t>
            </a:r>
            <a:endParaRPr lang="en-US" smtClean="0"/>
          </a:p>
        </p:txBody>
      </p:sp>
      <p:sp>
        <p:nvSpPr>
          <p:cNvPr id="40963" name="Содержимое 2"/>
          <p:cNvSpPr>
            <a:spLocks noGrp="1"/>
          </p:cNvSpPr>
          <p:nvPr>
            <p:ph idx="1"/>
          </p:nvPr>
        </p:nvSpPr>
        <p:spPr>
          <a:xfrm>
            <a:off x="647700" y="1052513"/>
            <a:ext cx="7845425" cy="2825750"/>
          </a:xfrm>
        </p:spPr>
        <p:txBody>
          <a:bodyPr/>
          <a:lstStyle/>
          <a:p>
            <a:pPr eaLnBrk="1" hangingPunct="1"/>
            <a:r>
              <a:rPr lang="ru-RU" smtClean="0"/>
              <a:t>Множество утверждений:</a:t>
            </a:r>
          </a:p>
          <a:p>
            <a:pPr lvl="1" eaLnBrk="1" hangingPunct="1"/>
            <a:r>
              <a:rPr lang="ru-RU" sz="2400" smtClean="0"/>
              <a:t>ТЭЦ-5 тепло-электростанция</a:t>
            </a:r>
          </a:p>
          <a:p>
            <a:pPr lvl="1" eaLnBrk="1" hangingPunct="1"/>
            <a:r>
              <a:rPr lang="ru-RU" sz="2400" smtClean="0"/>
              <a:t>Установленная мощность  5 Мвт</a:t>
            </a:r>
          </a:p>
          <a:p>
            <a:pPr lvl="1" eaLnBrk="1" hangingPunct="1"/>
            <a:r>
              <a:rPr lang="ru-RU" sz="2400" smtClean="0"/>
              <a:t>Находиться в п.Дукора Минской области</a:t>
            </a:r>
          </a:p>
          <a:p>
            <a:pPr lvl="1" eaLnBrk="1" hangingPunct="1"/>
            <a:r>
              <a:rPr lang="ru-RU" sz="2400" smtClean="0"/>
              <a:t>Входит в энергосистему «Минскэнерго»</a:t>
            </a:r>
            <a:endParaRPr lang="en-US" sz="2400" smtClean="0"/>
          </a:p>
        </p:txBody>
      </p:sp>
      <p:sp>
        <p:nvSpPr>
          <p:cNvPr id="40964" name="Овал 3"/>
          <p:cNvSpPr>
            <a:spLocks noChangeArrowheads="1"/>
          </p:cNvSpPr>
          <p:nvPr/>
        </p:nvSpPr>
        <p:spPr bwMode="auto">
          <a:xfrm>
            <a:off x="0" y="3773488"/>
            <a:ext cx="4097338" cy="671512"/>
          </a:xfrm>
          <a:prstGeom prst="ellipse">
            <a:avLst/>
          </a:prstGeom>
          <a:solidFill>
            <a:schemeClr val="accent1"/>
          </a:solidFill>
          <a:ln w="9525" algn="ctr">
            <a:solidFill>
              <a:schemeClr val="tx1"/>
            </a:solidFill>
            <a:round/>
            <a:headEnd/>
            <a:tailEnd/>
          </a:ln>
        </p:spPr>
        <p:txBody>
          <a:bodyPr anchor="ctr"/>
          <a:lstStyle/>
          <a:p>
            <a:r>
              <a:rPr lang="en-US" sz="1800" b="1">
                <a:solidFill>
                  <a:srgbClr val="FF0000"/>
                </a:solidFill>
                <a:effectLst/>
              </a:rPr>
              <a:t>http://minsk.energo.net/tec</a:t>
            </a:r>
          </a:p>
        </p:txBody>
      </p:sp>
      <p:sp>
        <p:nvSpPr>
          <p:cNvPr id="40965" name="Овал 4"/>
          <p:cNvSpPr>
            <a:spLocks noChangeArrowheads="1"/>
          </p:cNvSpPr>
          <p:nvPr/>
        </p:nvSpPr>
        <p:spPr bwMode="auto">
          <a:xfrm>
            <a:off x="4745038" y="3786188"/>
            <a:ext cx="4398962" cy="671512"/>
          </a:xfrm>
          <a:prstGeom prst="ellipse">
            <a:avLst/>
          </a:prstGeom>
          <a:solidFill>
            <a:schemeClr val="accent1"/>
          </a:solidFill>
          <a:ln w="9525" algn="ctr">
            <a:solidFill>
              <a:schemeClr val="tx1"/>
            </a:solidFill>
            <a:round/>
            <a:headEnd/>
            <a:tailEnd/>
          </a:ln>
        </p:spPr>
        <p:txBody>
          <a:bodyPr anchor="ctr"/>
          <a:lstStyle/>
          <a:p>
            <a:r>
              <a:rPr lang="en-US" sz="1800" b="1">
                <a:solidFill>
                  <a:srgbClr val="FF0000"/>
                </a:solidFill>
                <a:effectLst/>
              </a:rPr>
              <a:t>http://minsk.energo.net/tec/#5</a:t>
            </a:r>
          </a:p>
        </p:txBody>
      </p:sp>
      <p:cxnSp>
        <p:nvCxnSpPr>
          <p:cNvPr id="40966" name="Прямая со стрелкой 6"/>
          <p:cNvCxnSpPr>
            <a:cxnSpLocks noChangeShapeType="1"/>
            <a:stCxn id="40964" idx="6"/>
            <a:endCxn id="40965" idx="2"/>
          </p:cNvCxnSpPr>
          <p:nvPr/>
        </p:nvCxnSpPr>
        <p:spPr bwMode="auto">
          <a:xfrm>
            <a:off x="4097338" y="4108450"/>
            <a:ext cx="647700" cy="14288"/>
          </a:xfrm>
          <a:prstGeom prst="straightConnector1">
            <a:avLst/>
          </a:prstGeom>
          <a:noFill/>
          <a:ln w="9525" algn="ctr">
            <a:solidFill>
              <a:schemeClr val="tx1"/>
            </a:solidFill>
            <a:round/>
            <a:headEnd/>
            <a:tailEnd type="arrow" w="med" len="med"/>
          </a:ln>
        </p:spPr>
      </p:cxnSp>
      <p:sp>
        <p:nvSpPr>
          <p:cNvPr id="9" name="Прямоугольник 8"/>
          <p:cNvSpPr/>
          <p:nvPr/>
        </p:nvSpPr>
        <p:spPr bwMode="auto">
          <a:xfrm>
            <a:off x="3784600" y="3611563"/>
            <a:ext cx="1550988" cy="266700"/>
          </a:xfrm>
          <a:prstGeom prst="rect">
            <a:avLst/>
          </a:prstGeom>
          <a:noFill/>
          <a:ln w="9525" cap="flat" cmpd="sng" algn="ctr">
            <a:noFill/>
            <a:prstDash val="solid"/>
            <a:round/>
            <a:headEnd type="none" w="med" len="med"/>
            <a:tailEnd type="none" w="med" len="med"/>
          </a:ln>
          <a:effectLst/>
        </p:spPr>
        <p:txBody>
          <a:bodyPr anchor="ctr"/>
          <a:lstStyle/>
          <a:p>
            <a:pPr algn="ctr">
              <a:defRPr/>
            </a:pPr>
            <a:r>
              <a:rPr lang="en-US" sz="1800" dirty="0" err="1"/>
              <a:t>rdf:type</a:t>
            </a:r>
            <a:endParaRPr lang="en-US" sz="1800" dirty="0"/>
          </a:p>
        </p:txBody>
      </p:sp>
      <p:sp>
        <p:nvSpPr>
          <p:cNvPr id="10" name="Прямоугольник 9"/>
          <p:cNvSpPr/>
          <p:nvPr/>
        </p:nvSpPr>
        <p:spPr bwMode="auto">
          <a:xfrm>
            <a:off x="323850" y="5162550"/>
            <a:ext cx="1100138" cy="4159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defRPr/>
            </a:pPr>
            <a:r>
              <a:rPr lang="en-US" dirty="0">
                <a:solidFill>
                  <a:srgbClr val="FF0000"/>
                </a:solidFill>
              </a:rPr>
              <a:t>5</a:t>
            </a:r>
            <a:r>
              <a:rPr lang="ru-RU" dirty="0" err="1">
                <a:solidFill>
                  <a:srgbClr val="FF0000"/>
                </a:solidFill>
              </a:rPr>
              <a:t>Мвт</a:t>
            </a:r>
            <a:endParaRPr lang="en-US" dirty="0">
              <a:solidFill>
                <a:srgbClr val="FF0000"/>
              </a:solidFill>
            </a:endParaRPr>
          </a:p>
        </p:txBody>
      </p:sp>
      <p:sp>
        <p:nvSpPr>
          <p:cNvPr id="11" name="Прямоугольник 10"/>
          <p:cNvSpPr/>
          <p:nvPr/>
        </p:nvSpPr>
        <p:spPr bwMode="auto">
          <a:xfrm>
            <a:off x="1933575" y="5173663"/>
            <a:ext cx="1308100" cy="4508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defRPr/>
            </a:pPr>
            <a:r>
              <a:rPr lang="ru-RU" dirty="0">
                <a:solidFill>
                  <a:srgbClr val="FF0000"/>
                </a:solidFill>
              </a:rPr>
              <a:t>Дукора</a:t>
            </a:r>
            <a:endParaRPr lang="en-US" dirty="0">
              <a:solidFill>
                <a:srgbClr val="FF0000"/>
              </a:solidFill>
            </a:endParaRPr>
          </a:p>
        </p:txBody>
      </p:sp>
      <p:sp>
        <p:nvSpPr>
          <p:cNvPr id="13" name="Прямоугольник 12"/>
          <p:cNvSpPr/>
          <p:nvPr/>
        </p:nvSpPr>
        <p:spPr bwMode="auto">
          <a:xfrm>
            <a:off x="3749675" y="5151438"/>
            <a:ext cx="2130425" cy="5318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defRPr/>
            </a:pPr>
            <a:r>
              <a:rPr lang="ru-RU" dirty="0" err="1">
                <a:solidFill>
                  <a:srgbClr val="FF0000"/>
                </a:solidFill>
              </a:rPr>
              <a:t>Минскэнерго</a:t>
            </a:r>
            <a:endParaRPr lang="en-US" dirty="0">
              <a:solidFill>
                <a:srgbClr val="FF0000"/>
              </a:solidFill>
            </a:endParaRPr>
          </a:p>
        </p:txBody>
      </p:sp>
      <p:cxnSp>
        <p:nvCxnSpPr>
          <p:cNvPr id="40971" name="Прямая со стрелкой 14"/>
          <p:cNvCxnSpPr>
            <a:cxnSpLocks noChangeShapeType="1"/>
            <a:endCxn id="10" idx="0"/>
          </p:cNvCxnSpPr>
          <p:nvPr/>
        </p:nvCxnSpPr>
        <p:spPr bwMode="auto">
          <a:xfrm rot="5400000">
            <a:off x="592932" y="4714081"/>
            <a:ext cx="728662" cy="168275"/>
          </a:xfrm>
          <a:prstGeom prst="straightConnector1">
            <a:avLst/>
          </a:prstGeom>
          <a:noFill/>
          <a:ln w="9525" algn="ctr">
            <a:solidFill>
              <a:schemeClr val="tx1"/>
            </a:solidFill>
            <a:round/>
            <a:headEnd/>
            <a:tailEnd type="arrow" w="med" len="med"/>
          </a:ln>
        </p:spPr>
      </p:cxnSp>
      <p:cxnSp>
        <p:nvCxnSpPr>
          <p:cNvPr id="40972" name="Прямая со стрелкой 16"/>
          <p:cNvCxnSpPr>
            <a:cxnSpLocks noChangeShapeType="1"/>
            <a:endCxn id="11" idx="0"/>
          </p:cNvCxnSpPr>
          <p:nvPr/>
        </p:nvCxnSpPr>
        <p:spPr bwMode="auto">
          <a:xfrm rot="16200000" flipH="1">
            <a:off x="2040732" y="4626769"/>
            <a:ext cx="717550" cy="376237"/>
          </a:xfrm>
          <a:prstGeom prst="straightConnector1">
            <a:avLst/>
          </a:prstGeom>
          <a:noFill/>
          <a:ln w="9525" algn="ctr">
            <a:solidFill>
              <a:schemeClr val="tx1"/>
            </a:solidFill>
            <a:round/>
            <a:headEnd/>
            <a:tailEnd type="arrow" w="med" len="med"/>
          </a:ln>
        </p:spPr>
      </p:cxnSp>
      <p:cxnSp>
        <p:nvCxnSpPr>
          <p:cNvPr id="40973" name="Прямая со стрелкой 18"/>
          <p:cNvCxnSpPr>
            <a:cxnSpLocks noChangeShapeType="1"/>
            <a:stCxn id="40964" idx="5"/>
          </p:cNvCxnSpPr>
          <p:nvPr/>
        </p:nvCxnSpPr>
        <p:spPr bwMode="auto">
          <a:xfrm rot="16200000" flipH="1">
            <a:off x="3644106" y="4199732"/>
            <a:ext cx="804863" cy="1098550"/>
          </a:xfrm>
          <a:prstGeom prst="straightConnector1">
            <a:avLst/>
          </a:prstGeom>
          <a:noFill/>
          <a:ln w="9525" algn="ctr">
            <a:solidFill>
              <a:schemeClr val="tx1"/>
            </a:solidFill>
            <a:round/>
            <a:headEnd/>
            <a:tailEnd type="arrow" w="med" len="med"/>
          </a:ln>
        </p:spPr>
      </p:cxnSp>
      <p:sp>
        <p:nvSpPr>
          <p:cNvPr id="20" name="Прямоугольник 19"/>
          <p:cNvSpPr/>
          <p:nvPr/>
        </p:nvSpPr>
        <p:spPr bwMode="auto">
          <a:xfrm>
            <a:off x="4525963" y="4595813"/>
            <a:ext cx="1724025" cy="381000"/>
          </a:xfrm>
          <a:prstGeom prst="rect">
            <a:avLst/>
          </a:prstGeom>
          <a:noFill/>
          <a:ln w="9525" cap="flat" cmpd="sng" algn="ctr">
            <a:noFill/>
            <a:prstDash val="solid"/>
            <a:round/>
            <a:headEnd type="none" w="med" len="med"/>
            <a:tailEnd type="none" w="med" len="med"/>
          </a:ln>
          <a:effectLst/>
        </p:spPr>
        <p:txBody>
          <a:bodyPr anchor="ctr"/>
          <a:lstStyle/>
          <a:p>
            <a:pPr>
              <a:defRPr/>
            </a:pPr>
            <a:r>
              <a:rPr lang="ru-RU" sz="1800" dirty="0"/>
              <a:t>Энергосистема</a:t>
            </a:r>
            <a:endParaRPr lang="en-US" sz="1800" dirty="0"/>
          </a:p>
        </p:txBody>
      </p:sp>
      <p:sp>
        <p:nvSpPr>
          <p:cNvPr id="21" name="Прямоугольник 20"/>
          <p:cNvSpPr/>
          <p:nvPr/>
        </p:nvSpPr>
        <p:spPr bwMode="auto">
          <a:xfrm>
            <a:off x="2316163" y="4586288"/>
            <a:ext cx="1609725" cy="381000"/>
          </a:xfrm>
          <a:prstGeom prst="rect">
            <a:avLst/>
          </a:prstGeom>
          <a:noFill/>
          <a:ln w="9525" cap="flat" cmpd="sng" algn="ctr">
            <a:noFill/>
            <a:prstDash val="solid"/>
            <a:round/>
            <a:headEnd type="none" w="med" len="med"/>
            <a:tailEnd type="none" w="med" len="med"/>
          </a:ln>
          <a:effectLst/>
        </p:spPr>
        <p:txBody>
          <a:bodyPr anchor="ctr"/>
          <a:lstStyle/>
          <a:p>
            <a:pPr>
              <a:defRPr/>
            </a:pPr>
            <a:r>
              <a:rPr lang="ru-RU" sz="1800" dirty="0"/>
              <a:t>Расположение</a:t>
            </a:r>
            <a:endParaRPr lang="en-US" sz="1800" dirty="0"/>
          </a:p>
        </p:txBody>
      </p:sp>
      <p:sp>
        <p:nvSpPr>
          <p:cNvPr id="22" name="Прямоугольник 21"/>
          <p:cNvSpPr/>
          <p:nvPr/>
        </p:nvSpPr>
        <p:spPr bwMode="auto">
          <a:xfrm>
            <a:off x="647700" y="4664075"/>
            <a:ext cx="1423988" cy="382588"/>
          </a:xfrm>
          <a:prstGeom prst="rect">
            <a:avLst/>
          </a:prstGeom>
          <a:noFill/>
          <a:ln w="9525" cap="flat" cmpd="sng" algn="ctr">
            <a:noFill/>
            <a:prstDash val="solid"/>
            <a:round/>
            <a:headEnd type="none" w="med" len="med"/>
            <a:tailEnd type="none" w="med" len="med"/>
          </a:ln>
          <a:effectLst/>
        </p:spPr>
        <p:txBody>
          <a:bodyPr anchor="ctr"/>
          <a:lstStyle/>
          <a:p>
            <a:pPr>
              <a:defRPr/>
            </a:pPr>
            <a:r>
              <a:rPr lang="ru-RU" sz="1800" dirty="0"/>
              <a:t>Мощность</a:t>
            </a:r>
            <a:endParaRPr lang="en-US" sz="1800"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Заголовок 1"/>
          <p:cNvSpPr>
            <a:spLocks noGrp="1"/>
          </p:cNvSpPr>
          <p:nvPr>
            <p:ph type="title"/>
          </p:nvPr>
        </p:nvSpPr>
        <p:spPr/>
        <p:txBody>
          <a:bodyPr/>
          <a:lstStyle/>
          <a:p>
            <a:pPr eaLnBrk="1" hangingPunct="1"/>
            <a:r>
              <a:rPr lang="ru-RU" smtClean="0"/>
              <a:t>Пример </a:t>
            </a:r>
            <a:r>
              <a:rPr lang="en-US" smtClean="0"/>
              <a:t>RDFS</a:t>
            </a:r>
          </a:p>
        </p:txBody>
      </p:sp>
      <p:sp>
        <p:nvSpPr>
          <p:cNvPr id="41987" name="Содержимое 2"/>
          <p:cNvSpPr>
            <a:spLocks noGrp="1"/>
          </p:cNvSpPr>
          <p:nvPr>
            <p:ph idx="1"/>
          </p:nvPr>
        </p:nvSpPr>
        <p:spPr/>
        <p:txBody>
          <a:bodyPr/>
          <a:lstStyle/>
          <a:p>
            <a:pPr eaLnBrk="1" hangingPunct="1"/>
            <a:endParaRPr lang="ru-RU" smtClean="0"/>
          </a:p>
        </p:txBody>
      </p:sp>
      <p:pic>
        <p:nvPicPr>
          <p:cNvPr id="41988" name="Picture 2"/>
          <p:cNvPicPr>
            <a:picLocks noChangeAspect="1" noChangeArrowheads="1"/>
          </p:cNvPicPr>
          <p:nvPr/>
        </p:nvPicPr>
        <p:blipFill>
          <a:blip r:embed="rId2" cstate="print"/>
          <a:srcRect/>
          <a:stretch>
            <a:fillRect/>
          </a:stretch>
        </p:blipFill>
        <p:spPr bwMode="auto">
          <a:xfrm>
            <a:off x="620713" y="1458913"/>
            <a:ext cx="7835900" cy="4652962"/>
          </a:xfrm>
          <a:prstGeom prst="rect">
            <a:avLst/>
          </a:prstGeom>
          <a:noFill/>
          <a:ln w="9525">
            <a:noFill/>
            <a:miter lim="800000"/>
            <a:headEnd/>
            <a:tailEnd/>
          </a:ln>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Заголовок 1"/>
          <p:cNvSpPr>
            <a:spLocks noGrp="1"/>
          </p:cNvSpPr>
          <p:nvPr>
            <p:ph type="title"/>
          </p:nvPr>
        </p:nvSpPr>
        <p:spPr/>
        <p:txBody>
          <a:bodyPr/>
          <a:lstStyle/>
          <a:p>
            <a:pPr eaLnBrk="1" hangingPunct="1"/>
            <a:r>
              <a:rPr lang="ru-RU" smtClean="0"/>
              <a:t>Недостатки </a:t>
            </a:r>
            <a:r>
              <a:rPr lang="en-US" smtClean="0"/>
              <a:t>RDFS</a:t>
            </a:r>
          </a:p>
        </p:txBody>
      </p:sp>
      <p:sp>
        <p:nvSpPr>
          <p:cNvPr id="43011" name="Содержимое 2"/>
          <p:cNvSpPr>
            <a:spLocks noGrp="1"/>
          </p:cNvSpPr>
          <p:nvPr>
            <p:ph idx="1"/>
          </p:nvPr>
        </p:nvSpPr>
        <p:spPr>
          <a:xfrm>
            <a:off x="277813" y="1389063"/>
            <a:ext cx="8215312" cy="5313362"/>
          </a:xfrm>
        </p:spPr>
        <p:txBody>
          <a:bodyPr/>
          <a:lstStyle/>
          <a:p>
            <a:pPr eaLnBrk="1" hangingPunct="1"/>
            <a:r>
              <a:rPr lang="ru-RU" smtClean="0"/>
              <a:t>Отсутствуют ограничения на области определений терминов и области значений их свойств</a:t>
            </a:r>
          </a:p>
          <a:p>
            <a:pPr eaLnBrk="1" hangingPunct="1"/>
            <a:r>
              <a:rPr lang="ru-RU" smtClean="0"/>
              <a:t>Отсутствуют ограничения существования/кардинальности</a:t>
            </a:r>
          </a:p>
          <a:p>
            <a:pPr eaLnBrk="1" hangingPunct="1"/>
            <a:r>
              <a:rPr lang="ru-RU" smtClean="0"/>
              <a:t>Отсутствуют способы задания отношений:</a:t>
            </a:r>
          </a:p>
          <a:p>
            <a:pPr lvl="1" eaLnBrk="1" hangingPunct="1"/>
            <a:r>
              <a:rPr lang="ru-RU" smtClean="0"/>
              <a:t>транзитивности;</a:t>
            </a:r>
          </a:p>
          <a:p>
            <a:pPr lvl="1" eaLnBrk="1" hangingPunct="1"/>
            <a:r>
              <a:rPr lang="ru-RU" smtClean="0"/>
              <a:t>симметричности;</a:t>
            </a:r>
          </a:p>
          <a:p>
            <a:pPr lvl="1" eaLnBrk="1" hangingPunct="1"/>
            <a:r>
              <a:rPr lang="ru-RU" smtClean="0"/>
              <a:t>инверсности. </a:t>
            </a:r>
          </a:p>
          <a:p>
            <a:pPr eaLnBrk="1" hangingPunct="1"/>
            <a:r>
              <a:rPr lang="ru-RU" smtClean="0"/>
              <a:t>Трудно обеспечить поддержку расуждений</a:t>
            </a:r>
            <a:endParaRPr lang="en-US" smtClean="0"/>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title"/>
          </p:nvPr>
        </p:nvSpPr>
        <p:spPr>
          <a:xfrm>
            <a:off x="755650" y="160338"/>
            <a:ext cx="7772400" cy="1143000"/>
          </a:xfrm>
        </p:spPr>
        <p:txBody>
          <a:bodyPr>
            <a:normAutofit fontScale="90000"/>
          </a:bodyPr>
          <a:lstStyle/>
          <a:p>
            <a:pPr eaLnBrk="1" hangingPunct="1"/>
            <a:r>
              <a:rPr lang="en-US" smtClean="0"/>
              <a:t/>
            </a:r>
            <a:br>
              <a:rPr lang="en-US" smtClean="0"/>
            </a:br>
            <a:r>
              <a:rPr lang="ru-RU" smtClean="0"/>
              <a:t>Язык онтологий для </a:t>
            </a:r>
            <a:br>
              <a:rPr lang="ru-RU" smtClean="0"/>
            </a:br>
            <a:r>
              <a:rPr lang="ru-RU" smtClean="0"/>
              <a:t>Семантического </a:t>
            </a:r>
            <a:r>
              <a:rPr lang="en-US" smtClean="0"/>
              <a:t>Web</a:t>
            </a:r>
            <a:r>
              <a:rPr lang="en-US" i="1" smtClean="0"/>
              <a:t> </a:t>
            </a:r>
            <a:endParaRPr lang="en-US" smtClean="0"/>
          </a:p>
        </p:txBody>
      </p:sp>
      <p:sp>
        <p:nvSpPr>
          <p:cNvPr id="44035" name="Содержимое 2"/>
          <p:cNvSpPr>
            <a:spLocks noGrp="1"/>
          </p:cNvSpPr>
          <p:nvPr>
            <p:ph idx="1"/>
          </p:nvPr>
        </p:nvSpPr>
        <p:spPr>
          <a:xfrm>
            <a:off x="323850" y="1828800"/>
            <a:ext cx="8134350" cy="4267200"/>
          </a:xfrm>
        </p:spPr>
        <p:txBody>
          <a:bodyPr/>
          <a:lstStyle/>
          <a:p>
            <a:pPr eaLnBrk="1" hangingPunct="1"/>
            <a:r>
              <a:rPr lang="ru-RU" smtClean="0"/>
              <a:t>Язык </a:t>
            </a:r>
            <a:r>
              <a:rPr lang="en-US" smtClean="0"/>
              <a:t>OWL (Web Ontology Language)</a:t>
            </a:r>
          </a:p>
          <a:p>
            <a:pPr eaLnBrk="1" hangingPunct="1"/>
            <a:r>
              <a:rPr lang="ru-RU" smtClean="0"/>
              <a:t>Три</a:t>
            </a:r>
            <a:r>
              <a:rPr lang="en-US" smtClean="0"/>
              <a:t> </a:t>
            </a:r>
            <a:r>
              <a:rPr lang="ru-RU" smtClean="0"/>
              <a:t>уровня </a:t>
            </a:r>
            <a:r>
              <a:rPr lang="en-US" smtClean="0"/>
              <a:t>OWL</a:t>
            </a:r>
          </a:p>
          <a:p>
            <a:pPr eaLnBrk="1" hangingPunct="1"/>
            <a:r>
              <a:rPr lang="ru-RU" smtClean="0"/>
              <a:t>–OW</a:t>
            </a:r>
            <a:r>
              <a:rPr lang="en-US" smtClean="0"/>
              <a:t> </a:t>
            </a:r>
            <a:r>
              <a:rPr lang="ru-RU" smtClean="0"/>
              <a:t>L full-объединение OWL-синтаксиса и RDF</a:t>
            </a:r>
          </a:p>
          <a:p>
            <a:pPr eaLnBrk="1" hangingPunct="1"/>
            <a:r>
              <a:rPr lang="ru-RU" smtClean="0"/>
              <a:t>–OWL DL-ограничен фрагментом логики первого порядка (¼DAML+OIL)</a:t>
            </a:r>
          </a:p>
          <a:p>
            <a:pPr eaLnBrk="1" hangingPunct="1"/>
            <a:r>
              <a:rPr lang="ru-RU" smtClean="0"/>
              <a:t>–OWL Lite-“простое для реализации” подмножество OWL DL </a:t>
            </a:r>
          </a:p>
          <a:p>
            <a:pPr eaLnBrk="1" hangingPunct="1"/>
            <a:endParaRPr lang="en-US" smtClean="0"/>
          </a:p>
          <a:p>
            <a:pPr eaLnBrk="1" hangingPunct="1"/>
            <a:endParaRPr lang="en-US" smtClean="0"/>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p:txBody>
          <a:bodyPr/>
          <a:lstStyle/>
          <a:p>
            <a:pPr eaLnBrk="1" hangingPunct="1"/>
            <a:r>
              <a:rPr lang="ru-RU" smtClean="0"/>
              <a:t>Модель </a:t>
            </a:r>
            <a:r>
              <a:rPr lang="en-US" smtClean="0"/>
              <a:t>OWL</a:t>
            </a:r>
          </a:p>
        </p:txBody>
      </p:sp>
      <p:sp>
        <p:nvSpPr>
          <p:cNvPr id="45059" name="Содержимое 2"/>
          <p:cNvSpPr>
            <a:spLocks noGrp="1"/>
          </p:cNvSpPr>
          <p:nvPr>
            <p:ph idx="1"/>
          </p:nvPr>
        </p:nvSpPr>
        <p:spPr>
          <a:xfrm>
            <a:off x="185738" y="1828800"/>
            <a:ext cx="8272462" cy="4267200"/>
          </a:xfrm>
        </p:spPr>
        <p:txBody>
          <a:bodyPr/>
          <a:lstStyle/>
          <a:p>
            <a:pPr eaLnBrk="1" hangingPunct="1">
              <a:buFontTx/>
              <a:buNone/>
            </a:pPr>
            <a:r>
              <a:rPr lang="ru-RU" smtClean="0"/>
              <a:t>	</a:t>
            </a:r>
            <a:r>
              <a:rPr lang="en-US" smtClean="0"/>
              <a:t>OWL </a:t>
            </a:r>
            <a:r>
              <a:rPr lang="ru-RU" smtClean="0"/>
              <a:t>имеет объектно- ориентированную модель, основанную на понятиях:</a:t>
            </a:r>
          </a:p>
          <a:p>
            <a:pPr eaLnBrk="1" hangingPunct="1"/>
            <a:r>
              <a:rPr lang="ru-RU" sz="2000" smtClean="0">
                <a:solidFill>
                  <a:schemeClr val="tx2"/>
                </a:solidFill>
              </a:rPr>
              <a:t>Объекты</a:t>
            </a:r>
            <a:r>
              <a:rPr lang="ru-RU" sz="2000" smtClean="0"/>
              <a:t>/Экземпляры/Индивидуумы:</a:t>
            </a:r>
          </a:p>
          <a:p>
            <a:pPr lvl="1" eaLnBrk="1" hangingPunct="1">
              <a:buFontTx/>
              <a:buNone/>
            </a:pPr>
            <a:r>
              <a:rPr lang="ru-RU" sz="2000" smtClean="0"/>
              <a:t>–</a:t>
            </a:r>
            <a:r>
              <a:rPr lang="ru-RU" sz="2000" b="1" smtClean="0"/>
              <a:t>элементы области</a:t>
            </a:r>
          </a:p>
          <a:p>
            <a:pPr lvl="1" eaLnBrk="1" hangingPunct="1">
              <a:buFontTx/>
              <a:buNone/>
            </a:pPr>
            <a:r>
              <a:rPr lang="ru-RU" sz="2000" smtClean="0"/>
              <a:t>–</a:t>
            </a:r>
            <a:r>
              <a:rPr lang="ru-RU" sz="2000" b="1" smtClean="0"/>
              <a:t>в логике первого порядка -эквивалентны константам</a:t>
            </a:r>
          </a:p>
          <a:p>
            <a:pPr eaLnBrk="1" hangingPunct="1">
              <a:buFontTx/>
              <a:buNone/>
            </a:pPr>
            <a:r>
              <a:rPr lang="ru-RU" sz="2000" smtClean="0"/>
              <a:t>•    </a:t>
            </a:r>
            <a:r>
              <a:rPr lang="ru-RU" sz="2000" smtClean="0">
                <a:solidFill>
                  <a:schemeClr val="tx2"/>
                </a:solidFill>
              </a:rPr>
              <a:t>Типы</a:t>
            </a:r>
            <a:r>
              <a:rPr lang="ru-RU" sz="2000" smtClean="0"/>
              <a:t>/Классы/Понятия</a:t>
            </a:r>
          </a:p>
          <a:p>
            <a:pPr lvl="1" eaLnBrk="1" hangingPunct="1">
              <a:buFontTx/>
              <a:buNone/>
            </a:pPr>
            <a:r>
              <a:rPr lang="ru-RU" sz="2000" smtClean="0"/>
              <a:t>–</a:t>
            </a:r>
            <a:r>
              <a:rPr lang="ru-RU" sz="2000" b="1" smtClean="0"/>
              <a:t>множества объектов, имеющих общие характеристики</a:t>
            </a:r>
          </a:p>
          <a:p>
            <a:pPr lvl="1" eaLnBrk="1" hangingPunct="1">
              <a:buFontTx/>
              <a:buNone/>
            </a:pPr>
            <a:r>
              <a:rPr lang="ru-RU" sz="2000" smtClean="0"/>
              <a:t>–</a:t>
            </a:r>
            <a:r>
              <a:rPr lang="ru-RU" sz="2000" b="1" smtClean="0"/>
              <a:t>в логике первого порядка –эквивалентны унарным предикатам</a:t>
            </a:r>
          </a:p>
          <a:p>
            <a:pPr eaLnBrk="1" hangingPunct="1"/>
            <a:r>
              <a:rPr lang="ru-RU" sz="2000" smtClean="0">
                <a:solidFill>
                  <a:schemeClr val="tx2"/>
                </a:solidFill>
              </a:rPr>
              <a:t>Отношения</a:t>
            </a:r>
            <a:r>
              <a:rPr lang="ru-RU" sz="2000" smtClean="0"/>
              <a:t>/Свойства/Роли</a:t>
            </a:r>
          </a:p>
          <a:p>
            <a:pPr lvl="1" eaLnBrk="1" hangingPunct="1">
              <a:buFontTx/>
              <a:buNone/>
            </a:pPr>
            <a:r>
              <a:rPr lang="ru-RU" sz="2000" smtClean="0"/>
              <a:t>–</a:t>
            </a:r>
            <a:r>
              <a:rPr lang="ru-RU" sz="2000" b="1" smtClean="0"/>
              <a:t>множества пар (троек) объектов</a:t>
            </a:r>
          </a:p>
          <a:p>
            <a:pPr lvl="1" eaLnBrk="1" hangingPunct="1">
              <a:buFontTx/>
              <a:buNone/>
            </a:pPr>
            <a:r>
              <a:rPr lang="ru-RU" sz="2000" smtClean="0"/>
              <a:t>–</a:t>
            </a:r>
            <a:r>
              <a:rPr lang="ru-RU" sz="2000" b="1" smtClean="0"/>
              <a:t>в логике первого порядка –эквивалентны бинарным предикатам</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p:nvPr>
        </p:nvSpPr>
        <p:spPr/>
        <p:txBody>
          <a:bodyPr>
            <a:normAutofit fontScale="90000"/>
          </a:bodyPr>
          <a:lstStyle/>
          <a:p>
            <a:pPr eaLnBrk="1" hangingPunct="1"/>
            <a:r>
              <a:rPr lang="ru-RU" smtClean="0"/>
              <a:t>Отношения между классами </a:t>
            </a:r>
            <a:r>
              <a:rPr lang="en-US" smtClean="0"/>
              <a:t>OWL </a:t>
            </a:r>
            <a:r>
              <a:rPr lang="ru-RU" smtClean="0"/>
              <a:t>и </a:t>
            </a:r>
            <a:r>
              <a:rPr lang="en-US" smtClean="0"/>
              <a:t>RDFS</a:t>
            </a:r>
          </a:p>
        </p:txBody>
      </p:sp>
      <p:sp>
        <p:nvSpPr>
          <p:cNvPr id="46083" name="Содержимое 2"/>
          <p:cNvSpPr>
            <a:spLocks noGrp="1"/>
          </p:cNvSpPr>
          <p:nvPr>
            <p:ph idx="1"/>
          </p:nvPr>
        </p:nvSpPr>
        <p:spPr>
          <a:xfrm>
            <a:off x="671513" y="5370513"/>
            <a:ext cx="8113712" cy="1284287"/>
          </a:xfrm>
        </p:spPr>
        <p:txBody>
          <a:bodyPr/>
          <a:lstStyle/>
          <a:p>
            <a:pPr eaLnBrk="1" hangingPunct="1"/>
            <a:endParaRPr lang="ru-RU" smtClean="0"/>
          </a:p>
        </p:txBody>
      </p:sp>
      <p:pic>
        <p:nvPicPr>
          <p:cNvPr id="46084" name="Picture 2"/>
          <p:cNvPicPr>
            <a:picLocks noChangeAspect="1" noChangeArrowheads="1"/>
          </p:cNvPicPr>
          <p:nvPr/>
        </p:nvPicPr>
        <p:blipFill>
          <a:blip r:embed="rId2" cstate="print"/>
          <a:srcRect/>
          <a:stretch>
            <a:fillRect/>
          </a:stretch>
        </p:blipFill>
        <p:spPr bwMode="auto">
          <a:xfrm>
            <a:off x="654050" y="1920875"/>
            <a:ext cx="8301038" cy="3195638"/>
          </a:xfrm>
          <a:prstGeom prst="rect">
            <a:avLst/>
          </a:prstGeom>
          <a:noFill/>
          <a:ln w="9525">
            <a:noFill/>
            <a:miter lim="800000"/>
            <a:headEnd/>
            <a:tailEnd/>
          </a:ln>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857496"/>
            <a:ext cx="8258204" cy="838200"/>
          </a:xfrm>
        </p:spPr>
        <p:txBody>
          <a:bodyPr/>
          <a:lstStyle/>
          <a:p>
            <a:r>
              <a:rPr lang="ru-RU" dirty="0" err="1" smtClean="0"/>
              <a:t>Микросервисная</a:t>
            </a:r>
            <a:r>
              <a:rPr lang="ru-RU" dirty="0" smtClean="0"/>
              <a:t> архитектура</a:t>
            </a:r>
            <a:endParaRPr lang="ru-RU"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14290"/>
            <a:ext cx="7467600" cy="917596"/>
          </a:xfrm>
        </p:spPr>
        <p:txBody>
          <a:bodyPr/>
          <a:lstStyle/>
          <a:p>
            <a:r>
              <a:rPr lang="ru-RU" dirty="0" smtClean="0"/>
              <a:t>Понятие </a:t>
            </a:r>
            <a:r>
              <a:rPr lang="ru-RU" dirty="0" err="1" smtClean="0"/>
              <a:t>микросервисов</a:t>
            </a:r>
            <a:endParaRPr lang="ru-RU" dirty="0"/>
          </a:p>
        </p:txBody>
      </p:sp>
      <p:sp>
        <p:nvSpPr>
          <p:cNvPr id="3" name="Содержимое 2"/>
          <p:cNvSpPr>
            <a:spLocks noGrp="1"/>
          </p:cNvSpPr>
          <p:nvPr>
            <p:ph idx="1"/>
          </p:nvPr>
        </p:nvSpPr>
        <p:spPr>
          <a:xfrm>
            <a:off x="357158" y="2285992"/>
            <a:ext cx="8786842" cy="4357718"/>
          </a:xfrm>
        </p:spPr>
        <p:txBody>
          <a:bodyPr>
            <a:normAutofit fontScale="62500" lnSpcReduction="20000"/>
          </a:bodyPr>
          <a:lstStyle/>
          <a:p>
            <a:r>
              <a:rPr lang="ru-RU" dirty="0" smtClean="0"/>
              <a:t>Предшественником </a:t>
            </a:r>
            <a:r>
              <a:rPr lang="ru-RU" dirty="0" err="1" smtClean="0"/>
              <a:t>микросервисной</a:t>
            </a:r>
            <a:r>
              <a:rPr lang="ru-RU" dirty="0" smtClean="0"/>
              <a:t> архитектуры является </a:t>
            </a:r>
            <a:r>
              <a:rPr lang="ru-RU" dirty="0" err="1" smtClean="0">
                <a:hlinkClick r:id="rId2"/>
              </a:rPr>
              <a:t>сервис-ориентированная</a:t>
            </a:r>
            <a:r>
              <a:rPr lang="ru-RU" dirty="0" smtClean="0">
                <a:hlinkClick r:id="rId2"/>
              </a:rPr>
              <a:t> архитектура (SOA)</a:t>
            </a:r>
            <a:r>
              <a:rPr lang="ru-RU" dirty="0" smtClean="0"/>
              <a:t>, которая также разделяет бизнес-логику на компоненты. По сути, </a:t>
            </a:r>
            <a:r>
              <a:rPr lang="ru-RU" dirty="0" err="1" smtClean="0"/>
              <a:t>микросервисная</a:t>
            </a:r>
            <a:r>
              <a:rPr lang="ru-RU" dirty="0" smtClean="0"/>
              <a:t> архитектура - частный случай SOA </a:t>
            </a:r>
            <a:r>
              <a:rPr lang="ru-RU" dirty="0" err="1" smtClean="0"/>
              <a:t>c</a:t>
            </a:r>
            <a:r>
              <a:rPr lang="ru-RU" dirty="0" smtClean="0"/>
              <a:t> набором более строгих правил.</a:t>
            </a:r>
          </a:p>
          <a:p>
            <a:r>
              <a:rPr lang="ru-RU" dirty="0" smtClean="0"/>
              <a:t>У </a:t>
            </a:r>
            <a:r>
              <a:rPr lang="ru-RU" dirty="0" err="1" smtClean="0"/>
              <a:t>микросервисов</a:t>
            </a:r>
            <a:r>
              <a:rPr lang="ru-RU" dirty="0" smtClean="0"/>
              <a:t> есть особые свойства, они же преимущества: </a:t>
            </a:r>
            <a:br>
              <a:rPr lang="ru-RU" dirty="0" smtClean="0"/>
            </a:br>
            <a:endParaRPr lang="ru-RU" dirty="0" smtClean="0"/>
          </a:p>
          <a:p>
            <a:r>
              <a:rPr lang="ru-RU" b="1" dirty="0" err="1" smtClean="0"/>
              <a:t>Гетерогенность</a:t>
            </a:r>
            <a:r>
              <a:rPr lang="ru-RU" dirty="0" smtClean="0"/>
              <a:t>: возможность построить систему с помощью разных языков программирования и технологий;</a:t>
            </a:r>
          </a:p>
          <a:p>
            <a:r>
              <a:rPr lang="ru-RU" b="1" dirty="0" smtClean="0"/>
              <a:t>Децентрализованное управление данными</a:t>
            </a:r>
            <a:r>
              <a:rPr lang="ru-RU" dirty="0" smtClean="0"/>
              <a:t>: каждый </a:t>
            </a:r>
            <a:r>
              <a:rPr lang="ru-RU" dirty="0" err="1" smtClean="0"/>
              <a:t>микросервис</a:t>
            </a:r>
            <a:r>
              <a:rPr lang="ru-RU" dirty="0" smtClean="0"/>
              <a:t> содержит свой набор данных, доступный другим </a:t>
            </a:r>
            <a:r>
              <a:rPr lang="ru-RU" dirty="0" err="1" smtClean="0"/>
              <a:t>микросервисам</a:t>
            </a:r>
            <a:r>
              <a:rPr lang="ru-RU" dirty="0" smtClean="0"/>
              <a:t> только через соответствующий интерфейс;</a:t>
            </a:r>
          </a:p>
          <a:p>
            <a:r>
              <a:rPr lang="ru-RU" b="1" dirty="0" smtClean="0"/>
              <a:t>Независимость инфраструктуры</a:t>
            </a:r>
            <a:r>
              <a:rPr lang="ru-RU" dirty="0" smtClean="0"/>
              <a:t>: каждый </a:t>
            </a:r>
            <a:r>
              <a:rPr lang="ru-RU" dirty="0" err="1" smtClean="0"/>
              <a:t>микросервис</a:t>
            </a:r>
            <a:r>
              <a:rPr lang="ru-RU" dirty="0" smtClean="0"/>
              <a:t> - независимая единица, поэтому вносить изменения и разворачивать его можно независимо от других;</a:t>
            </a:r>
          </a:p>
          <a:p>
            <a:r>
              <a:rPr lang="ru-RU" b="1" dirty="0" err="1" smtClean="0"/>
              <a:t>Масштабируемость</a:t>
            </a:r>
            <a:r>
              <a:rPr lang="ru-RU" dirty="0" smtClean="0"/>
              <a:t>: чтобы увеличить производительность системы, нужно расширить только те сервисы, которые в этом нуждаются.</a:t>
            </a:r>
          </a:p>
          <a:p>
            <a:endParaRPr lang="ru-RU" dirty="0"/>
          </a:p>
        </p:txBody>
      </p:sp>
      <p:sp>
        <p:nvSpPr>
          <p:cNvPr id="5" name="Прямоугольник 4"/>
          <p:cNvSpPr/>
          <p:nvPr/>
        </p:nvSpPr>
        <p:spPr>
          <a:xfrm>
            <a:off x="285720" y="1000108"/>
            <a:ext cx="8215370" cy="1200329"/>
          </a:xfrm>
          <a:prstGeom prst="rect">
            <a:avLst/>
          </a:prstGeom>
        </p:spPr>
        <p:txBody>
          <a:bodyPr wrap="square">
            <a:spAutoFit/>
          </a:bodyPr>
          <a:lstStyle/>
          <a:p>
            <a:pPr>
              <a:buFont typeface="Wingdings" pitchFamily="2" charset="2"/>
              <a:buChar char="Ø"/>
            </a:pPr>
            <a:r>
              <a:rPr lang="ru-RU" dirty="0" smtClean="0"/>
              <a:t>   </a:t>
            </a:r>
            <a:r>
              <a:rPr lang="ru-RU" dirty="0" err="1" smtClean="0"/>
              <a:t>Микросервисы</a:t>
            </a:r>
            <a:r>
              <a:rPr lang="ru-RU" dirty="0" smtClean="0"/>
              <a:t> противопоставляются традиционной монолитной архитектуре. Монолит означает, что компоненты продукта взаимосвязаны и взаимозависимы.   Если перестает работать один - все остальные тоже «отваливаются». </a:t>
            </a:r>
            <a:endParaRPr lang="ru-RU"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285728"/>
            <a:ext cx="7467600" cy="642942"/>
          </a:xfrm>
        </p:spPr>
        <p:txBody>
          <a:bodyPr>
            <a:normAutofit/>
          </a:bodyPr>
          <a:lstStyle/>
          <a:p>
            <a:r>
              <a:rPr lang="ru-RU" dirty="0" err="1" smtClean="0"/>
              <a:t>Микросервисная</a:t>
            </a:r>
            <a:r>
              <a:rPr lang="ru-RU" dirty="0" smtClean="0"/>
              <a:t> архитектура</a:t>
            </a:r>
            <a:endParaRPr lang="ru-RU" dirty="0"/>
          </a:p>
        </p:txBody>
      </p:sp>
      <p:sp>
        <p:nvSpPr>
          <p:cNvPr id="3" name="Содержимое 2"/>
          <p:cNvSpPr>
            <a:spLocks noGrp="1"/>
          </p:cNvSpPr>
          <p:nvPr>
            <p:ph idx="1"/>
          </p:nvPr>
        </p:nvSpPr>
        <p:spPr>
          <a:xfrm>
            <a:off x="785786" y="5072074"/>
            <a:ext cx="7467600" cy="1643050"/>
          </a:xfrm>
        </p:spPr>
        <p:txBody>
          <a:bodyPr>
            <a:normAutofit fontScale="77500" lnSpcReduction="20000"/>
          </a:bodyPr>
          <a:lstStyle/>
          <a:p>
            <a:pPr>
              <a:buFont typeface="Wingdings" pitchFamily="2" charset="2"/>
              <a:buChar char="Ø"/>
            </a:pPr>
            <a:r>
              <a:rPr lang="ru-RU" sz="1800" b="1" dirty="0" smtClean="0"/>
              <a:t>Множество языков, множество возможностей</a:t>
            </a:r>
          </a:p>
          <a:p>
            <a:pPr>
              <a:buFont typeface="Wingdings" pitchFamily="2" charset="2"/>
              <a:buChar char="Ø"/>
            </a:pPr>
            <a:r>
              <a:rPr lang="ru-RU" sz="1800" b="1" dirty="0" smtClean="0"/>
              <a:t>Децентрализованное управление данными</a:t>
            </a:r>
          </a:p>
          <a:p>
            <a:pPr>
              <a:buFont typeface="Wingdings" pitchFamily="2" charset="2"/>
              <a:buChar char="Ø"/>
            </a:pPr>
            <a:r>
              <a:rPr lang="ru-RU" sz="1800" b="1" dirty="0" smtClean="0"/>
              <a:t>Использование открытых стандартов типа HTTP </a:t>
            </a:r>
          </a:p>
          <a:p>
            <a:pPr>
              <a:buFont typeface="Wingdings" pitchFamily="2" charset="2"/>
              <a:buChar char="Ø"/>
            </a:pPr>
            <a:r>
              <a:rPr lang="ru-RU" sz="1800" b="1" dirty="0" smtClean="0"/>
              <a:t>Автоматизация инфраструктуры</a:t>
            </a:r>
          </a:p>
          <a:p>
            <a:pPr>
              <a:buFont typeface="Wingdings" pitchFamily="2" charset="2"/>
              <a:buChar char="Ø"/>
            </a:pPr>
            <a:r>
              <a:rPr lang="ru-RU" sz="1800" b="1" dirty="0" smtClean="0"/>
              <a:t>Проектирование под отказ (с учетом отказов отдельных </a:t>
            </a:r>
            <a:r>
              <a:rPr lang="ru-RU" sz="1800" b="1" dirty="0" err="1" smtClean="0"/>
              <a:t>микросервисов</a:t>
            </a:r>
            <a:endParaRPr lang="ru-RU" sz="1800" b="1" dirty="0" smtClean="0"/>
          </a:p>
          <a:p>
            <a:pPr>
              <a:buFont typeface="Wingdings" pitchFamily="2" charset="2"/>
              <a:buChar char="Ø"/>
            </a:pPr>
            <a:r>
              <a:rPr lang="ru-RU" sz="1800" b="1" dirty="0" smtClean="0"/>
              <a:t>Синхронные вызовы считаются опасными</a:t>
            </a:r>
          </a:p>
          <a:p>
            <a:pPr>
              <a:buFont typeface="Wingdings" pitchFamily="2" charset="2"/>
              <a:buChar char="Ø"/>
            </a:pPr>
            <a:r>
              <a:rPr lang="ru-RU" sz="1800" b="1" dirty="0" smtClean="0"/>
              <a:t>Каждый сервис работает в отдельном процессе</a:t>
            </a:r>
          </a:p>
          <a:p>
            <a:endParaRPr lang="ru-RU" sz="1600" b="1" dirty="0" smtClean="0"/>
          </a:p>
          <a:p>
            <a:endParaRPr lang="ru-RU" sz="1600" dirty="0"/>
          </a:p>
        </p:txBody>
      </p:sp>
      <p:pic>
        <p:nvPicPr>
          <p:cNvPr id="80899" name="Picture 3"/>
          <p:cNvPicPr>
            <a:picLocks noChangeAspect="1" noChangeArrowheads="1"/>
          </p:cNvPicPr>
          <p:nvPr/>
        </p:nvPicPr>
        <p:blipFill>
          <a:blip r:embed="rId2" cstate="print"/>
          <a:srcRect/>
          <a:stretch>
            <a:fillRect/>
          </a:stretch>
        </p:blipFill>
        <p:spPr bwMode="auto">
          <a:xfrm>
            <a:off x="500034" y="1214422"/>
            <a:ext cx="3571900" cy="2022814"/>
          </a:xfrm>
          <a:prstGeom prst="rect">
            <a:avLst/>
          </a:prstGeom>
          <a:noFill/>
          <a:ln w="9525">
            <a:noFill/>
            <a:miter lim="800000"/>
            <a:headEnd/>
            <a:tailEnd/>
          </a:ln>
          <a:effectLst/>
        </p:spPr>
      </p:pic>
      <p:pic>
        <p:nvPicPr>
          <p:cNvPr id="80901" name="Picture 5" descr="image"/>
          <p:cNvPicPr>
            <a:picLocks noChangeAspect="1" noChangeArrowheads="1"/>
          </p:cNvPicPr>
          <p:nvPr/>
        </p:nvPicPr>
        <p:blipFill>
          <a:blip r:embed="rId3" cstate="print"/>
          <a:srcRect/>
          <a:stretch>
            <a:fillRect/>
          </a:stretch>
        </p:blipFill>
        <p:spPr bwMode="auto">
          <a:xfrm>
            <a:off x="1285852" y="3286124"/>
            <a:ext cx="5643602" cy="1692234"/>
          </a:xfrm>
          <a:prstGeom prst="rect">
            <a:avLst/>
          </a:prstGeom>
          <a:solidFill>
            <a:schemeClr val="tx1"/>
          </a:solidFill>
        </p:spPr>
      </p:pic>
      <p:pic>
        <p:nvPicPr>
          <p:cNvPr id="80902" name="Picture 6"/>
          <p:cNvPicPr>
            <a:picLocks noChangeAspect="1" noChangeArrowheads="1"/>
          </p:cNvPicPr>
          <p:nvPr/>
        </p:nvPicPr>
        <p:blipFill>
          <a:blip r:embed="rId4" cstate="print"/>
          <a:srcRect/>
          <a:stretch>
            <a:fillRect/>
          </a:stretch>
        </p:blipFill>
        <p:spPr bwMode="auto">
          <a:xfrm>
            <a:off x="4357686" y="1214422"/>
            <a:ext cx="4276623" cy="2005014"/>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Хронология развития технологий </a:t>
            </a:r>
            <a:r>
              <a:rPr lang="ru-RU" dirty="0" err="1" smtClean="0"/>
              <a:t>микросервисов</a:t>
            </a:r>
            <a:endParaRPr lang="ru-RU" dirty="0"/>
          </a:p>
        </p:txBody>
      </p:sp>
      <p:sp>
        <p:nvSpPr>
          <p:cNvPr id="3" name="Содержимое 2"/>
          <p:cNvSpPr>
            <a:spLocks noGrp="1"/>
          </p:cNvSpPr>
          <p:nvPr>
            <p:ph idx="1"/>
          </p:nvPr>
        </p:nvSpPr>
        <p:spPr/>
        <p:txBody>
          <a:bodyPr/>
          <a:lstStyle/>
          <a:p>
            <a:endParaRPr lang="ru-RU"/>
          </a:p>
        </p:txBody>
      </p:sp>
      <p:pic>
        <p:nvPicPr>
          <p:cNvPr id="79874" name="Picture 2" descr="https://www.osp.ru/FileStorage/ARTICLE/Otkrytye_sistemy._SUBD/2018-09/03_18/13215710/Otkrytye_sistemy._SUBD_BLOC_OS03_2018-18_(6027).jpg"/>
          <p:cNvPicPr>
            <a:picLocks noChangeAspect="1" noChangeArrowheads="1"/>
          </p:cNvPicPr>
          <p:nvPr/>
        </p:nvPicPr>
        <p:blipFill>
          <a:blip r:embed="rId2" cstate="print"/>
          <a:srcRect/>
          <a:stretch>
            <a:fillRect/>
          </a:stretch>
        </p:blipFill>
        <p:spPr bwMode="auto">
          <a:xfrm>
            <a:off x="214282" y="1643050"/>
            <a:ext cx="8533174" cy="464347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fontAlgn="auto" hangingPunct="1">
              <a:spcAft>
                <a:spcPts val="0"/>
              </a:spcAft>
              <a:defRPr/>
            </a:pPr>
            <a:r>
              <a:rPr lang="ru-RU" dirty="0" smtClean="0"/>
              <a:t>Многоуровневая архитектура</a:t>
            </a:r>
            <a:endParaRPr lang="ru-RU" dirty="0"/>
          </a:p>
        </p:txBody>
      </p:sp>
      <p:sp>
        <p:nvSpPr>
          <p:cNvPr id="3" name="Содержимое 2"/>
          <p:cNvSpPr>
            <a:spLocks noGrp="1"/>
          </p:cNvSpPr>
          <p:nvPr>
            <p:ph idx="1"/>
          </p:nvPr>
        </p:nvSpPr>
        <p:spPr>
          <a:xfrm>
            <a:off x="3357563" y="1554163"/>
            <a:ext cx="5634037" cy="2160587"/>
          </a:xfrm>
        </p:spPr>
        <p:txBody>
          <a:bodyPr>
            <a:normAutofit fontScale="62500" lnSpcReduction="20000"/>
          </a:bodyPr>
          <a:lstStyle/>
          <a:p>
            <a:pPr eaLnBrk="1" fontAlgn="auto" hangingPunct="1">
              <a:spcAft>
                <a:spcPts val="0"/>
              </a:spcAft>
              <a:buFont typeface="Wingdings 2"/>
              <a:buChar char=""/>
              <a:defRPr/>
            </a:pPr>
            <a:r>
              <a:rPr lang="ru-RU" dirty="0" smtClean="0"/>
              <a:t>Базовая идея проста: компоненты распределяются по уровням, при этом компонент уровня </a:t>
            </a:r>
            <a:r>
              <a:rPr lang="en-US" dirty="0" smtClean="0"/>
              <a:t>j </a:t>
            </a:r>
            <a:r>
              <a:rPr lang="en-US" dirty="0" err="1" smtClean="0"/>
              <a:t>L</a:t>
            </a:r>
            <a:r>
              <a:rPr lang="en-US" baseline="-25000" dirty="0" err="1" smtClean="0"/>
              <a:t>j</a:t>
            </a:r>
            <a:r>
              <a:rPr lang="en-US" dirty="0" smtClean="0"/>
              <a:t> </a:t>
            </a:r>
            <a:r>
              <a:rPr lang="ru-RU" dirty="0" smtClean="0"/>
              <a:t>может вызывать компонент находящийся на нижележащем уровне </a:t>
            </a:r>
            <a:r>
              <a:rPr lang="en-US" dirty="0" err="1" smtClean="0"/>
              <a:t>i</a:t>
            </a:r>
            <a:r>
              <a:rPr lang="en-US" dirty="0" smtClean="0"/>
              <a:t> (L</a:t>
            </a:r>
            <a:r>
              <a:rPr lang="en-US" baseline="-25000" dirty="0" smtClean="0"/>
              <a:t>i</a:t>
            </a:r>
            <a:r>
              <a:rPr lang="en-US" dirty="0" smtClean="0"/>
              <a:t>)</a:t>
            </a:r>
            <a:r>
              <a:rPr lang="ru-RU" dirty="0" smtClean="0"/>
              <a:t>, от которого он получает ответ.</a:t>
            </a:r>
          </a:p>
          <a:p>
            <a:pPr eaLnBrk="1" fontAlgn="auto" hangingPunct="1">
              <a:spcAft>
                <a:spcPts val="0"/>
              </a:spcAft>
              <a:buFont typeface="Wingdings 2"/>
              <a:buChar char=""/>
              <a:defRPr/>
            </a:pPr>
            <a:r>
              <a:rPr lang="ru-RU" dirty="0" smtClean="0"/>
              <a:t>Как правило вызов компонента выше стоящего уровня нижележащим запрещен.</a:t>
            </a:r>
            <a:endParaRPr lang="ru-RU" dirty="0"/>
          </a:p>
        </p:txBody>
      </p:sp>
      <p:pic>
        <p:nvPicPr>
          <p:cNvPr id="24580" name="Picture 2"/>
          <p:cNvPicPr>
            <a:picLocks noChangeAspect="1" noChangeArrowheads="1"/>
          </p:cNvPicPr>
          <p:nvPr/>
        </p:nvPicPr>
        <p:blipFill>
          <a:blip r:embed="rId2" cstate="print"/>
          <a:srcRect/>
          <a:stretch>
            <a:fillRect/>
          </a:stretch>
        </p:blipFill>
        <p:spPr bwMode="auto">
          <a:xfrm>
            <a:off x="571500" y="2000250"/>
            <a:ext cx="2532063" cy="4643438"/>
          </a:xfrm>
          <a:prstGeom prst="rect">
            <a:avLst/>
          </a:prstGeom>
          <a:noFill/>
          <a:ln w="9525">
            <a:noFill/>
            <a:miter lim="800000"/>
            <a:headEnd/>
            <a:tailEnd/>
          </a:ln>
        </p:spPr>
      </p:pic>
      <p:sp>
        <p:nvSpPr>
          <p:cNvPr id="24581" name="Прямоугольник 5"/>
          <p:cNvSpPr>
            <a:spLocks noChangeArrowheads="1"/>
          </p:cNvSpPr>
          <p:nvPr/>
        </p:nvSpPr>
        <p:spPr bwMode="auto">
          <a:xfrm>
            <a:off x="571500" y="1357313"/>
            <a:ext cx="2857500" cy="646112"/>
          </a:xfrm>
          <a:prstGeom prst="rect">
            <a:avLst/>
          </a:prstGeom>
          <a:noFill/>
          <a:ln w="9525">
            <a:noFill/>
            <a:miter lim="800000"/>
            <a:headEnd/>
            <a:tailEnd/>
          </a:ln>
        </p:spPr>
        <p:txBody>
          <a:bodyPr>
            <a:spAutoFit/>
          </a:bodyPr>
          <a:lstStyle/>
          <a:p>
            <a:r>
              <a:rPr lang="ru-RU" b="1">
                <a:latin typeface="Times New Roman" pitchFamily="18" charset="0"/>
                <a:cs typeface="Times New Roman" pitchFamily="18" charset="0"/>
              </a:rPr>
              <a:t>Простая многоуровневая архитектура</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err="1" smtClean="0"/>
              <a:t>Микросервисы</a:t>
            </a:r>
            <a:r>
              <a:rPr lang="ru-RU" b="1" dirty="0" smtClean="0"/>
              <a:t> </a:t>
            </a:r>
            <a:br>
              <a:rPr lang="ru-RU" b="1" dirty="0" smtClean="0"/>
            </a:br>
            <a:r>
              <a:rPr lang="ru-RU" b="1" dirty="0" smtClean="0"/>
              <a:t>против</a:t>
            </a:r>
            <a:r>
              <a:rPr lang="en-US" b="1" dirty="0" smtClean="0"/>
              <a:t> </a:t>
            </a:r>
            <a:r>
              <a:rPr lang="ru-RU" b="1" dirty="0" smtClean="0"/>
              <a:t>монолита</a:t>
            </a:r>
            <a:endParaRPr lang="ru-RU" dirty="0"/>
          </a:p>
        </p:txBody>
      </p:sp>
      <p:sp>
        <p:nvSpPr>
          <p:cNvPr id="3" name="Содержимое 2"/>
          <p:cNvSpPr>
            <a:spLocks noGrp="1"/>
          </p:cNvSpPr>
          <p:nvPr>
            <p:ph idx="1"/>
          </p:nvPr>
        </p:nvSpPr>
        <p:spPr>
          <a:xfrm>
            <a:off x="0" y="1600200"/>
            <a:ext cx="5357818" cy="5257799"/>
          </a:xfrm>
        </p:spPr>
        <p:txBody>
          <a:bodyPr>
            <a:noAutofit/>
          </a:bodyPr>
          <a:lstStyle/>
          <a:p>
            <a:r>
              <a:rPr lang="ru-RU" sz="1800" dirty="0" smtClean="0"/>
              <a:t>Сегодня скорости разработки сильно возросли. Если в 2005 году можно было разрабатывать продукт несколько лет, сейчас базовую версию нужно выпустить за пару месяцев. </a:t>
            </a:r>
          </a:p>
          <a:p>
            <a:pPr>
              <a:buNone/>
            </a:pPr>
            <a:r>
              <a:rPr lang="ru-RU" sz="1800" dirty="0" smtClean="0"/>
              <a:t>В таких условиях </a:t>
            </a:r>
            <a:r>
              <a:rPr lang="ru-RU" sz="1800" dirty="0" err="1" smtClean="0"/>
              <a:t>микросервисная</a:t>
            </a:r>
            <a:r>
              <a:rPr lang="ru-RU" sz="1800" dirty="0" smtClean="0"/>
              <a:t> архитектура выигрывает у монолита:</a:t>
            </a:r>
          </a:p>
          <a:p>
            <a:pPr lvl="1"/>
            <a:r>
              <a:rPr lang="ru-RU" sz="1800" dirty="0" smtClean="0"/>
              <a:t>Проще изменить один из </a:t>
            </a:r>
            <a:r>
              <a:rPr lang="ru-RU" sz="1800" dirty="0" err="1" smtClean="0"/>
              <a:t>микросервисов</a:t>
            </a:r>
            <a:r>
              <a:rPr lang="ru-RU" sz="1800" dirty="0" smtClean="0"/>
              <a:t> и сразу внедрить его, чем изменять весь монолит и перезапускать инфраструктуру целиком;</a:t>
            </a:r>
          </a:p>
          <a:p>
            <a:pPr lvl="1"/>
            <a:r>
              <a:rPr lang="ru-RU" sz="1800" dirty="0" smtClean="0"/>
              <a:t>Новые разработчики легче включаются в работу - для этого им не нужно изучать систему целиком, можно работать только над своей частью; </a:t>
            </a:r>
          </a:p>
          <a:p>
            <a:pPr lvl="1"/>
            <a:r>
              <a:rPr lang="ru-RU" sz="1800" dirty="0" err="1" smtClean="0"/>
              <a:t>Микросервисы</a:t>
            </a:r>
            <a:r>
              <a:rPr lang="ru-RU" sz="1800" dirty="0" smtClean="0"/>
              <a:t> не зависят от какой-либо платформы, поэтому внедрять новые технологии проще, чем в монолит.</a:t>
            </a:r>
          </a:p>
          <a:p>
            <a:endParaRPr lang="ru-RU" sz="1800" dirty="0"/>
          </a:p>
        </p:txBody>
      </p:sp>
      <p:pic>
        <p:nvPicPr>
          <p:cNvPr id="73730" name="Picture 2"/>
          <p:cNvPicPr>
            <a:picLocks noChangeAspect="1" noChangeArrowheads="1"/>
          </p:cNvPicPr>
          <p:nvPr/>
        </p:nvPicPr>
        <p:blipFill>
          <a:blip r:embed="rId2" cstate="print"/>
          <a:srcRect/>
          <a:stretch>
            <a:fillRect/>
          </a:stretch>
        </p:blipFill>
        <p:spPr bwMode="auto">
          <a:xfrm>
            <a:off x="4929190" y="285728"/>
            <a:ext cx="3705211" cy="1379402"/>
          </a:xfrm>
          <a:prstGeom prst="rect">
            <a:avLst/>
          </a:prstGeom>
          <a:noFill/>
          <a:ln w="9525">
            <a:noFill/>
            <a:miter lim="800000"/>
            <a:headEnd/>
            <a:tailEnd/>
          </a:ln>
          <a:effectLst/>
        </p:spPr>
      </p:pic>
      <p:sp>
        <p:nvSpPr>
          <p:cNvPr id="5" name="Прямоугольник 4"/>
          <p:cNvSpPr/>
          <p:nvPr/>
        </p:nvSpPr>
        <p:spPr>
          <a:xfrm>
            <a:off x="5429256" y="1857364"/>
            <a:ext cx="3714744" cy="4862870"/>
          </a:xfrm>
          <a:prstGeom prst="rect">
            <a:avLst/>
          </a:prstGeom>
        </p:spPr>
        <p:txBody>
          <a:bodyPr wrap="square">
            <a:spAutoFit/>
          </a:bodyPr>
          <a:lstStyle/>
          <a:p>
            <a:r>
              <a:rPr lang="ru-RU" sz="2000" dirty="0" smtClean="0"/>
              <a:t>Недостатки:</a:t>
            </a:r>
          </a:p>
          <a:p>
            <a:r>
              <a:rPr lang="ru-RU" sz="1400" dirty="0" err="1" smtClean="0"/>
              <a:t>Микросервисы</a:t>
            </a:r>
            <a:r>
              <a:rPr lang="ru-RU" sz="1400" dirty="0" smtClean="0"/>
              <a:t> накладывают ограничения на разработку и поддержку продукта:</a:t>
            </a:r>
            <a:br>
              <a:rPr lang="ru-RU" sz="1400" dirty="0" smtClean="0"/>
            </a:br>
            <a:endParaRPr lang="ru-RU" sz="1400" dirty="0" smtClean="0"/>
          </a:p>
          <a:p>
            <a:pPr>
              <a:buFont typeface="Wingdings" pitchFamily="2" charset="2"/>
              <a:buChar char="Ø"/>
            </a:pPr>
            <a:r>
              <a:rPr lang="ru-RU" sz="1400" dirty="0" smtClean="0"/>
              <a:t> </a:t>
            </a:r>
            <a:r>
              <a:rPr lang="ru-RU" sz="1300" dirty="0" smtClean="0"/>
              <a:t>Сложность начальной разработки и создания инфраструктуры. Распределенные системы сложнее разрабатывать, т.к. нужно предусмотреть независимость одного </a:t>
            </a:r>
            <a:r>
              <a:rPr lang="ru-RU" sz="1300" dirty="0" err="1" smtClean="0"/>
              <a:t>микросервиса</a:t>
            </a:r>
            <a:r>
              <a:rPr lang="ru-RU" sz="1300" dirty="0" smtClean="0"/>
              <a:t> от сбоя в другом компоненте;</a:t>
            </a:r>
          </a:p>
          <a:p>
            <a:pPr>
              <a:buFont typeface="Wingdings" pitchFamily="2" charset="2"/>
              <a:buChar char="Ø"/>
            </a:pPr>
            <a:r>
              <a:rPr lang="ru-RU" sz="1300" dirty="0" smtClean="0"/>
              <a:t>  Нужно правильно выбрать протоколы общения между компонентами, чтобы взаимодействие было максимально эффективно;</a:t>
            </a:r>
          </a:p>
          <a:p>
            <a:pPr>
              <a:buFont typeface="Wingdings" pitchFamily="2" charset="2"/>
              <a:buChar char="Ø"/>
            </a:pPr>
            <a:r>
              <a:rPr lang="ru-RU" sz="1300" dirty="0" smtClean="0"/>
              <a:t> Для распределенной системы сложно поддерживать строгую согласованность: </a:t>
            </a:r>
          </a:p>
          <a:p>
            <a:pPr lvl="1">
              <a:buFont typeface="Wingdings" pitchFamily="2" charset="2"/>
              <a:buChar char="Ø"/>
            </a:pPr>
            <a:r>
              <a:rPr lang="ru-RU" sz="1300" dirty="0" smtClean="0"/>
              <a:t>общие части системы нужно либо складывать в общую библиотеку, но тогда при изменении этой библиотеки нужно будет перезапускать и все зависимые </a:t>
            </a:r>
            <a:r>
              <a:rPr lang="ru-RU" sz="1300" dirty="0" err="1" smtClean="0"/>
              <a:t>микросервисы</a:t>
            </a:r>
            <a:r>
              <a:rPr lang="ru-RU" sz="1300" dirty="0" smtClean="0"/>
              <a:t>,</a:t>
            </a:r>
          </a:p>
          <a:p>
            <a:pPr lvl="1">
              <a:buFont typeface="Wingdings" pitchFamily="2" charset="2"/>
              <a:buChar char="Ø"/>
            </a:pPr>
            <a:r>
              <a:rPr lang="ru-RU" sz="1300" dirty="0" smtClean="0"/>
              <a:t> либо хранить общий код в каждом из </a:t>
            </a:r>
            <a:r>
              <a:rPr lang="ru-RU" sz="1300" dirty="0" err="1" smtClean="0"/>
              <a:t>микросервисов</a:t>
            </a:r>
            <a:r>
              <a:rPr lang="ru-RU" sz="1300" dirty="0" smtClean="0"/>
              <a:t>, что сложнее поддерживать;</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3000372"/>
            <a:ext cx="8686800" cy="838200"/>
          </a:xfrm>
        </p:spPr>
        <p:txBody>
          <a:bodyPr>
            <a:normAutofit fontScale="90000"/>
          </a:bodyPr>
          <a:lstStyle/>
          <a:p>
            <a:r>
              <a:rPr lang="ru-RU" dirty="0" smtClean="0"/>
              <a:t>Системы публикации-подписки</a:t>
            </a:r>
            <a:r>
              <a:rPr lang="en-US" dirty="0" smtClean="0"/>
              <a:t> </a:t>
            </a:r>
            <a:r>
              <a:rPr lang="ru-RU" dirty="0" smtClean="0"/>
              <a:t>(</a:t>
            </a:r>
            <a:r>
              <a:rPr lang="en-US" dirty="0" smtClean="0"/>
              <a:t>publish-subscribe)</a:t>
            </a:r>
            <a:endParaRPr lang="ru-RU"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rmAutofit fontScale="90000"/>
          </a:bodyPr>
          <a:lstStyle/>
          <a:p>
            <a:pPr>
              <a:defRPr/>
            </a:pPr>
            <a:r>
              <a:rPr lang="ru-RU" dirty="0" smtClean="0"/>
              <a:t>Архитектуры основанные на  Публикации и подписке</a:t>
            </a:r>
            <a:endParaRPr lang="ru-RU" dirty="0"/>
          </a:p>
        </p:txBody>
      </p:sp>
      <p:sp>
        <p:nvSpPr>
          <p:cNvPr id="41987" name="Содержимое 2"/>
          <p:cNvSpPr>
            <a:spLocks noGrp="1"/>
          </p:cNvSpPr>
          <p:nvPr>
            <p:ph idx="1"/>
          </p:nvPr>
        </p:nvSpPr>
        <p:spPr>
          <a:xfrm>
            <a:off x="285750" y="1214438"/>
            <a:ext cx="8686800" cy="3000375"/>
          </a:xfrm>
        </p:spPr>
        <p:txBody>
          <a:bodyPr/>
          <a:lstStyle/>
          <a:p>
            <a:r>
              <a:rPr lang="ru-RU" sz="1800" smtClean="0"/>
              <a:t>По мере роста размеров РС стало важным иметь архитектуру в которой зависимость между процессами стала бы как можно меньше. </a:t>
            </a:r>
          </a:p>
          <a:p>
            <a:r>
              <a:rPr lang="ru-RU" sz="1800" smtClean="0"/>
              <a:t>В качестве таковой  была предложена архитектура в которой было введено строгое разграничение между процессами передачи и обработки сообщений и координацией  этих процессов. </a:t>
            </a:r>
          </a:p>
          <a:p>
            <a:r>
              <a:rPr lang="ru-RU" sz="1800" smtClean="0"/>
              <a:t>Идея состояла в том, что бы взглянуть на РС как на совокупность процессов обработки информации взаимодействующих между собой.</a:t>
            </a:r>
          </a:p>
          <a:p>
            <a:r>
              <a:rPr lang="ru-RU" sz="1800" smtClean="0"/>
              <a:t>В этой модели координация заключается в  коммуникации и координации между процессами. Координация играет роль клея  связывающего активность процессов в единое целое.</a:t>
            </a:r>
          </a:p>
          <a:p>
            <a:endParaRPr lang="ru-RU" sz="2000" smtClean="0"/>
          </a:p>
        </p:txBody>
      </p:sp>
      <p:grpSp>
        <p:nvGrpSpPr>
          <p:cNvPr id="41988" name="Группа 51"/>
          <p:cNvGrpSpPr>
            <a:grpSpLocks/>
          </p:cNvGrpSpPr>
          <p:nvPr/>
        </p:nvGrpSpPr>
        <p:grpSpPr bwMode="auto">
          <a:xfrm>
            <a:off x="1214438" y="4357688"/>
            <a:ext cx="6286500" cy="2214562"/>
            <a:chOff x="928662" y="4500570"/>
            <a:chExt cx="6286544" cy="2214578"/>
          </a:xfrm>
        </p:grpSpPr>
        <p:sp>
          <p:nvSpPr>
            <p:cNvPr id="6" name="Прямоугольник 5"/>
            <p:cNvSpPr/>
            <p:nvPr/>
          </p:nvSpPr>
          <p:spPr>
            <a:xfrm>
              <a:off x="3786182" y="6215082"/>
              <a:ext cx="1071569"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Процесс </a:t>
              </a:r>
              <a:r>
                <a:rPr lang="en-US" sz="1600" dirty="0">
                  <a:solidFill>
                    <a:schemeClr val="tx1"/>
                  </a:solidFill>
                </a:rPr>
                <a:t>m-1</a:t>
              </a:r>
              <a:endParaRPr lang="ru-RU" sz="1600" dirty="0">
                <a:solidFill>
                  <a:schemeClr val="tx1"/>
                </a:solidFill>
              </a:endParaRPr>
            </a:p>
          </p:txBody>
        </p:sp>
        <p:grpSp>
          <p:nvGrpSpPr>
            <p:cNvPr id="41990" name="Группа 50"/>
            <p:cNvGrpSpPr>
              <a:grpSpLocks/>
            </p:cNvGrpSpPr>
            <p:nvPr/>
          </p:nvGrpSpPr>
          <p:grpSpPr bwMode="auto">
            <a:xfrm>
              <a:off x="928662" y="4500570"/>
              <a:ext cx="6286544" cy="2071702"/>
              <a:chOff x="928662" y="4500570"/>
              <a:chExt cx="6286544" cy="2071702"/>
            </a:xfrm>
          </p:grpSpPr>
          <p:sp>
            <p:nvSpPr>
              <p:cNvPr id="12" name="Облако 11"/>
              <p:cNvSpPr/>
              <p:nvPr/>
            </p:nvSpPr>
            <p:spPr>
              <a:xfrm>
                <a:off x="2500298" y="4500570"/>
                <a:ext cx="2786081" cy="1285884"/>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100" dirty="0">
                    <a:solidFill>
                      <a:schemeClr val="tx1"/>
                    </a:solidFill>
                  </a:rPr>
                  <a:t>Коммуникация</a:t>
                </a:r>
              </a:p>
              <a:p>
                <a:pPr algn="ctr">
                  <a:defRPr/>
                </a:pPr>
                <a:endParaRPr lang="ru-RU" sz="1100" dirty="0">
                  <a:solidFill>
                    <a:schemeClr val="tx1"/>
                  </a:solidFill>
                </a:endParaRPr>
              </a:p>
              <a:p>
                <a:pPr algn="ctr">
                  <a:defRPr/>
                </a:pPr>
                <a:endParaRPr lang="ru-RU" sz="1100" dirty="0">
                  <a:solidFill>
                    <a:schemeClr val="tx1"/>
                  </a:solidFill>
                </a:endParaRPr>
              </a:p>
              <a:p>
                <a:pPr algn="ctr">
                  <a:defRPr/>
                </a:pPr>
                <a:endParaRPr lang="ru-RU" sz="1100" dirty="0">
                  <a:solidFill>
                    <a:schemeClr val="tx1"/>
                  </a:solidFill>
                </a:endParaRPr>
              </a:p>
              <a:p>
                <a:pPr algn="ctr">
                  <a:defRPr/>
                </a:pPr>
                <a:endParaRPr lang="ru-RU" sz="1100" dirty="0">
                  <a:solidFill>
                    <a:schemeClr val="tx1"/>
                  </a:solidFill>
                </a:endParaRPr>
              </a:p>
            </p:txBody>
          </p:sp>
          <p:sp>
            <p:nvSpPr>
              <p:cNvPr id="4" name="Прямоугольник 3"/>
              <p:cNvSpPr/>
              <p:nvPr/>
            </p:nvSpPr>
            <p:spPr>
              <a:xfrm>
                <a:off x="928662" y="5214950"/>
                <a:ext cx="1071569"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Процесс 1</a:t>
                </a:r>
              </a:p>
            </p:txBody>
          </p:sp>
          <p:sp>
            <p:nvSpPr>
              <p:cNvPr id="5" name="Прямоугольник 4"/>
              <p:cNvSpPr/>
              <p:nvPr/>
            </p:nvSpPr>
            <p:spPr>
              <a:xfrm>
                <a:off x="2214546" y="6072206"/>
                <a:ext cx="1071569"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Процесс 2</a:t>
                </a:r>
              </a:p>
            </p:txBody>
          </p:sp>
          <p:sp>
            <p:nvSpPr>
              <p:cNvPr id="7" name="Прямоугольник 6"/>
              <p:cNvSpPr/>
              <p:nvPr/>
            </p:nvSpPr>
            <p:spPr>
              <a:xfrm>
                <a:off x="5214942" y="6072206"/>
                <a:ext cx="1071569"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Процесс </a:t>
                </a:r>
                <a:r>
                  <a:rPr lang="en-US" sz="1600" dirty="0">
                    <a:solidFill>
                      <a:schemeClr val="tx1"/>
                    </a:solidFill>
                  </a:rPr>
                  <a:t>m</a:t>
                </a:r>
                <a:endParaRPr lang="ru-RU" sz="1600" dirty="0">
                  <a:solidFill>
                    <a:schemeClr val="tx1"/>
                  </a:solidFill>
                </a:endParaRPr>
              </a:p>
            </p:txBody>
          </p:sp>
          <p:sp>
            <p:nvSpPr>
              <p:cNvPr id="8" name="Прямоугольник 7"/>
              <p:cNvSpPr/>
              <p:nvPr/>
            </p:nvSpPr>
            <p:spPr>
              <a:xfrm>
                <a:off x="6143635" y="5214950"/>
                <a:ext cx="1071571"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Процесс </a:t>
                </a:r>
                <a:r>
                  <a:rPr lang="en-US" sz="1600" dirty="0">
                    <a:solidFill>
                      <a:schemeClr val="tx1"/>
                    </a:solidFill>
                  </a:rPr>
                  <a:t>n</a:t>
                </a:r>
                <a:endParaRPr lang="ru-RU" sz="1600" dirty="0">
                  <a:solidFill>
                    <a:schemeClr val="tx1"/>
                  </a:solidFill>
                </a:endParaRPr>
              </a:p>
            </p:txBody>
          </p:sp>
          <p:sp>
            <p:nvSpPr>
              <p:cNvPr id="9" name="Овал 8"/>
              <p:cNvSpPr/>
              <p:nvPr/>
            </p:nvSpPr>
            <p:spPr>
              <a:xfrm>
                <a:off x="3071802" y="4929198"/>
                <a:ext cx="1785949" cy="50006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ru-RU" sz="1400" dirty="0"/>
                  <a:t>Координация</a:t>
                </a:r>
              </a:p>
            </p:txBody>
          </p:sp>
          <p:cxnSp>
            <p:nvCxnSpPr>
              <p:cNvPr id="11" name="Прямая со стрелкой 10"/>
              <p:cNvCxnSpPr>
                <a:stCxn id="9" idx="6"/>
                <a:endCxn id="8" idx="1"/>
              </p:cNvCxnSpPr>
              <p:nvPr/>
            </p:nvCxnSpPr>
            <p:spPr>
              <a:xfrm>
                <a:off x="4857751" y="5180025"/>
                <a:ext cx="1285884" cy="285752"/>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a:stCxn id="9" idx="5"/>
                <a:endCxn id="7" idx="0"/>
              </p:cNvCxnSpPr>
              <p:nvPr/>
            </p:nvCxnSpPr>
            <p:spPr>
              <a:xfrm rot="16200000" flipH="1">
                <a:off x="4815682" y="5136369"/>
                <a:ext cx="715968" cy="1155708"/>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rot="16200000" flipH="1">
                <a:off x="3750463" y="5750735"/>
                <a:ext cx="857256" cy="71439"/>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a:endCxn id="9" idx="3"/>
              </p:cNvCxnSpPr>
              <p:nvPr/>
            </p:nvCxnSpPr>
            <p:spPr>
              <a:xfrm rot="5400000" flipH="1" flipV="1">
                <a:off x="2630473" y="5368939"/>
                <a:ext cx="715968" cy="690567"/>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stCxn id="4" idx="3"/>
                <a:endCxn id="9" idx="2"/>
              </p:cNvCxnSpPr>
              <p:nvPr/>
            </p:nvCxnSpPr>
            <p:spPr>
              <a:xfrm flipV="1">
                <a:off x="2000231" y="5180025"/>
                <a:ext cx="1071571" cy="285752"/>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5143503" y="5357826"/>
                <a:ext cx="1000132" cy="214314"/>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rot="5400000" flipH="1" flipV="1">
                <a:off x="2857487" y="5715016"/>
                <a:ext cx="357191" cy="357191"/>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p:nvPr/>
            </p:nvCxnSpPr>
            <p:spPr>
              <a:xfrm rot="16200000" flipV="1">
                <a:off x="4070346" y="5930917"/>
                <a:ext cx="501654" cy="69850"/>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rot="10800000">
                <a:off x="4857751" y="5429264"/>
                <a:ext cx="1071571" cy="642943"/>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p:nvPr/>
            </p:nvCxnSpPr>
            <p:spPr>
              <a:xfrm flipV="1">
                <a:off x="1928794" y="5214950"/>
                <a:ext cx="642941" cy="142876"/>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28"/>
            <a:ext cx="8686800" cy="838200"/>
          </a:xfrm>
        </p:spPr>
        <p:txBody>
          <a:bodyPr/>
          <a:lstStyle/>
          <a:p>
            <a:pPr>
              <a:defRPr/>
            </a:pPr>
            <a:r>
              <a:rPr lang="ru-RU" dirty="0" smtClean="0"/>
              <a:t>Способы координации</a:t>
            </a:r>
            <a:endParaRPr lang="ru-RU" dirty="0"/>
          </a:p>
        </p:txBody>
      </p:sp>
      <p:sp>
        <p:nvSpPr>
          <p:cNvPr id="43011" name="Содержимое 2"/>
          <p:cNvSpPr>
            <a:spLocks noGrp="1"/>
          </p:cNvSpPr>
          <p:nvPr>
            <p:ph idx="1"/>
          </p:nvPr>
        </p:nvSpPr>
        <p:spPr>
          <a:xfrm>
            <a:off x="285750" y="1214438"/>
            <a:ext cx="8686800" cy="3214687"/>
          </a:xfrm>
        </p:spPr>
        <p:txBody>
          <a:bodyPr/>
          <a:lstStyle/>
          <a:p>
            <a:pPr>
              <a:buFont typeface="Wingdings" pitchFamily="2" charset="2"/>
              <a:buChar char="Ø"/>
            </a:pPr>
            <a:r>
              <a:rPr lang="ru-RU" sz="2400" smtClean="0"/>
              <a:t>В зависимости то вида координации используемой в системе можно определить несколько моделей архитектуры подписка/публикация.</a:t>
            </a:r>
          </a:p>
          <a:p>
            <a:pPr>
              <a:buFont typeface="Wingdings" pitchFamily="2" charset="2"/>
              <a:buChar char="Ø"/>
            </a:pPr>
            <a:r>
              <a:rPr lang="ru-RU" sz="2400" smtClean="0"/>
              <a:t>В качестве способов координации используются:</a:t>
            </a:r>
          </a:p>
          <a:p>
            <a:pPr lvl="1">
              <a:buFont typeface="Wingdings" pitchFamily="2" charset="2"/>
              <a:buChar char="Ø"/>
            </a:pPr>
            <a:r>
              <a:rPr lang="ru-RU" sz="2400" smtClean="0"/>
              <a:t>Временн</a:t>
            </a:r>
            <a:r>
              <a:rPr lang="ru-RU" sz="2400" b="1" smtClean="0"/>
              <a:t>а</a:t>
            </a:r>
            <a:r>
              <a:rPr lang="ru-RU" sz="2400" smtClean="0"/>
              <a:t>я координация;</a:t>
            </a:r>
          </a:p>
          <a:p>
            <a:pPr lvl="1">
              <a:buFont typeface="Wingdings" pitchFamily="2" charset="2"/>
              <a:buChar char="Ø"/>
            </a:pPr>
            <a:r>
              <a:rPr lang="ru-RU" sz="2400" smtClean="0"/>
              <a:t>Ссылочная (адресная) координация.</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57166"/>
            <a:ext cx="8686800" cy="838200"/>
          </a:xfrm>
        </p:spPr>
        <p:txBody>
          <a:bodyPr/>
          <a:lstStyle/>
          <a:p>
            <a:pPr>
              <a:defRPr/>
            </a:pPr>
            <a:r>
              <a:rPr lang="ru-RU" sz="2800" dirty="0" err="1" smtClean="0"/>
              <a:t>ВАрианты</a:t>
            </a:r>
            <a:r>
              <a:rPr lang="ru-RU" sz="2800" dirty="0" smtClean="0"/>
              <a:t> архитектур публикация/подписка</a:t>
            </a:r>
            <a:endParaRPr lang="ru-RU" sz="2800" dirty="0"/>
          </a:p>
        </p:txBody>
      </p:sp>
      <p:sp>
        <p:nvSpPr>
          <p:cNvPr id="44035" name="Содержимое 2"/>
          <p:cNvSpPr>
            <a:spLocks noGrp="1"/>
          </p:cNvSpPr>
          <p:nvPr>
            <p:ph idx="1"/>
          </p:nvPr>
        </p:nvSpPr>
        <p:spPr>
          <a:xfrm>
            <a:off x="214313" y="1143000"/>
            <a:ext cx="8686800" cy="3571875"/>
          </a:xfrm>
        </p:spPr>
        <p:txBody>
          <a:bodyPr/>
          <a:lstStyle/>
          <a:p>
            <a:pPr>
              <a:buClrTx/>
              <a:buFont typeface="Wingdings" pitchFamily="2" charset="2"/>
              <a:buChar char="Ø"/>
            </a:pPr>
            <a:r>
              <a:rPr lang="ru-RU" sz="2800" smtClean="0"/>
              <a:t>В зависимости от комбинации двух факторов координации различают следующие модели архитектуры публикация/подписка:</a:t>
            </a:r>
          </a:p>
          <a:p>
            <a:pPr lvl="1">
              <a:buClrTx/>
              <a:buFont typeface="Wingdings" pitchFamily="2" charset="2"/>
              <a:buChar char="Ø"/>
            </a:pPr>
            <a:r>
              <a:rPr lang="ru-RU" sz="2000" smtClean="0"/>
              <a:t>архитектура П/П с прямой координацией;</a:t>
            </a:r>
          </a:p>
          <a:p>
            <a:pPr lvl="1">
              <a:buClrTx/>
              <a:buFont typeface="Wingdings" pitchFamily="2" charset="2"/>
              <a:buChar char="Ø"/>
            </a:pPr>
            <a:r>
              <a:rPr lang="ru-RU" sz="2000" smtClean="0"/>
              <a:t>архитектура П/П с координацией через почтовый ящик;</a:t>
            </a:r>
          </a:p>
          <a:p>
            <a:pPr lvl="1">
              <a:buClrTx/>
              <a:buFont typeface="Wingdings" pitchFamily="2" charset="2"/>
              <a:buChar char="Ø"/>
            </a:pPr>
            <a:r>
              <a:rPr lang="ru-RU" sz="2000" smtClean="0"/>
              <a:t>архитектура П/П с координацией на основе событий;</a:t>
            </a:r>
          </a:p>
          <a:p>
            <a:pPr lvl="1">
              <a:buClrTx/>
              <a:buFont typeface="Wingdings" pitchFamily="2" charset="2"/>
              <a:buChar char="Ø"/>
            </a:pPr>
            <a:r>
              <a:rPr lang="ru-RU" sz="2000" smtClean="0"/>
              <a:t>архитектура П/П с координацией на основе разделяемых данных.</a:t>
            </a:r>
          </a:p>
          <a:p>
            <a:endParaRPr lang="ru-RU" smtClean="0"/>
          </a:p>
        </p:txBody>
      </p:sp>
      <p:graphicFrame>
        <p:nvGraphicFramePr>
          <p:cNvPr id="4" name="Таблица 3"/>
          <p:cNvGraphicFramePr>
            <a:graphicFrameLocks noGrp="1"/>
          </p:cNvGraphicFramePr>
          <p:nvPr/>
        </p:nvGraphicFramePr>
        <p:xfrm>
          <a:off x="142875" y="4071938"/>
          <a:ext cx="8572559" cy="2194560"/>
        </p:xfrm>
        <a:graphic>
          <a:graphicData uri="http://schemas.openxmlformats.org/drawingml/2006/table">
            <a:tbl>
              <a:tblPr firstRow="1" bandRow="1">
                <a:tableStyleId>{5C22544A-7EE6-4342-B048-85BDC9FD1C3A}</a:tableStyleId>
              </a:tblPr>
              <a:tblGrid>
                <a:gridCol w="2286015"/>
                <a:gridCol w="2906978"/>
                <a:gridCol w="3379566"/>
              </a:tblGrid>
              <a:tr h="370840">
                <a:tc>
                  <a:txBody>
                    <a:bodyPr/>
                    <a:lstStyle/>
                    <a:p>
                      <a:endParaRPr lang="ru-RU" dirty="0"/>
                    </a:p>
                  </a:txBody>
                  <a:tcPr/>
                </a:tc>
                <a:tc>
                  <a:txBody>
                    <a:bodyPr/>
                    <a:lstStyle/>
                    <a:p>
                      <a:r>
                        <a:rPr lang="ru-RU" dirty="0" smtClean="0">
                          <a:solidFill>
                            <a:schemeClr val="tx1"/>
                          </a:solidFill>
                        </a:rPr>
                        <a:t>Координация во времени</a:t>
                      </a:r>
                      <a:endParaRPr lang="ru-RU" dirty="0">
                        <a:solidFill>
                          <a:schemeClr val="tx1"/>
                        </a:solidFill>
                      </a:endParaRPr>
                    </a:p>
                  </a:txBody>
                  <a:tcPr/>
                </a:tc>
                <a:tc>
                  <a:txBody>
                    <a:bodyPr/>
                    <a:lstStyle/>
                    <a:p>
                      <a:r>
                        <a:rPr lang="ru-RU" dirty="0" smtClean="0">
                          <a:solidFill>
                            <a:schemeClr val="tx1"/>
                          </a:solidFill>
                        </a:rPr>
                        <a:t>Координация несвязанная по</a:t>
                      </a:r>
                      <a:r>
                        <a:rPr lang="ru-RU" baseline="0" dirty="0" smtClean="0">
                          <a:solidFill>
                            <a:schemeClr val="tx1"/>
                          </a:solidFill>
                        </a:rPr>
                        <a:t> времени</a:t>
                      </a:r>
                      <a:endParaRPr lang="ru-RU" dirty="0">
                        <a:solidFill>
                          <a:schemeClr val="tx1"/>
                        </a:solidFill>
                      </a:endParaRPr>
                    </a:p>
                  </a:txBody>
                  <a:tcPr/>
                </a:tc>
              </a:tr>
              <a:tr h="370840">
                <a:tc>
                  <a:txBody>
                    <a:bodyPr/>
                    <a:lstStyle/>
                    <a:p>
                      <a:r>
                        <a:rPr lang="ru-RU" dirty="0" smtClean="0"/>
                        <a:t>Координация по ссылкам</a:t>
                      </a:r>
                      <a:endParaRPr lang="ru-RU" dirty="0"/>
                    </a:p>
                  </a:txBody>
                  <a:tcPr/>
                </a:tc>
                <a:tc>
                  <a:txBody>
                    <a:bodyPr/>
                    <a:lstStyle/>
                    <a:p>
                      <a:r>
                        <a:rPr lang="ru-RU" dirty="0" smtClean="0"/>
                        <a:t>Прямая связь</a:t>
                      </a:r>
                      <a:endParaRPr lang="ru-RU" dirty="0"/>
                    </a:p>
                  </a:txBody>
                  <a:tcPr/>
                </a:tc>
                <a:tc>
                  <a:txBody>
                    <a:bodyPr/>
                    <a:lstStyle/>
                    <a:p>
                      <a:r>
                        <a:rPr lang="ru-RU" dirty="0" smtClean="0"/>
                        <a:t>Связь через</a:t>
                      </a:r>
                      <a:r>
                        <a:rPr lang="ru-RU" baseline="0" dirty="0" smtClean="0"/>
                        <a:t> почтовый ящик</a:t>
                      </a:r>
                      <a:endParaRPr lang="ru-RU" dirty="0"/>
                    </a:p>
                  </a:txBody>
                  <a:tcPr/>
                </a:tc>
              </a:tr>
              <a:tr h="370840">
                <a:tc>
                  <a:txBody>
                    <a:bodyPr/>
                    <a:lstStyle/>
                    <a:p>
                      <a:r>
                        <a:rPr lang="ru-RU" dirty="0" smtClean="0"/>
                        <a:t>Координация не связанная с наличием ссылок</a:t>
                      </a:r>
                      <a:endParaRPr lang="ru-RU" dirty="0"/>
                    </a:p>
                  </a:txBody>
                  <a:tcPr/>
                </a:tc>
                <a:tc>
                  <a:txBody>
                    <a:bodyPr/>
                    <a:lstStyle/>
                    <a:p>
                      <a:r>
                        <a:rPr lang="ru-RU" dirty="0" smtClean="0"/>
                        <a:t>Связность на основе событий</a:t>
                      </a:r>
                      <a:endParaRPr lang="ru-RU" dirty="0"/>
                    </a:p>
                  </a:txBody>
                  <a:tcPr/>
                </a:tc>
                <a:tc>
                  <a:txBody>
                    <a:bodyPr/>
                    <a:lstStyle/>
                    <a:p>
                      <a:r>
                        <a:rPr lang="ru-RU" dirty="0" smtClean="0"/>
                        <a:t>Связь через разделяемое</a:t>
                      </a:r>
                      <a:r>
                        <a:rPr lang="ru-RU" baseline="0" dirty="0" smtClean="0"/>
                        <a:t> пространство данных (файл/база)</a:t>
                      </a:r>
                      <a:endParaRPr lang="ru-RU" dirty="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85728"/>
            <a:ext cx="8686800" cy="838200"/>
          </a:xfrm>
        </p:spPr>
        <p:txBody>
          <a:bodyPr/>
          <a:lstStyle/>
          <a:p>
            <a:pPr>
              <a:defRPr/>
            </a:pPr>
            <a:r>
              <a:rPr lang="ru-RU" sz="2800" dirty="0" smtClean="0"/>
              <a:t>Архитектура </a:t>
            </a:r>
            <a:r>
              <a:rPr lang="ru-RU" sz="2800" dirty="0" err="1" smtClean="0"/>
              <a:t>п</a:t>
            </a:r>
            <a:r>
              <a:rPr lang="ru-RU" sz="2800" dirty="0" smtClean="0"/>
              <a:t>/</a:t>
            </a:r>
            <a:r>
              <a:rPr lang="ru-RU" sz="2800" dirty="0" err="1" smtClean="0"/>
              <a:t>п</a:t>
            </a:r>
            <a:r>
              <a:rPr lang="ru-RU" sz="2800" dirty="0" smtClean="0"/>
              <a:t> с прямой координацией</a:t>
            </a:r>
            <a:endParaRPr lang="ru-RU" sz="2800" dirty="0"/>
          </a:p>
        </p:txBody>
      </p:sp>
      <p:sp>
        <p:nvSpPr>
          <p:cNvPr id="45059" name="Содержимое 2"/>
          <p:cNvSpPr>
            <a:spLocks noGrp="1"/>
          </p:cNvSpPr>
          <p:nvPr>
            <p:ph idx="1"/>
          </p:nvPr>
        </p:nvSpPr>
        <p:spPr>
          <a:xfrm>
            <a:off x="285750" y="1214438"/>
            <a:ext cx="8686800" cy="2374900"/>
          </a:xfrm>
        </p:spPr>
        <p:txBody>
          <a:bodyPr/>
          <a:lstStyle/>
          <a:p>
            <a:pPr>
              <a:buFont typeface="Wingdings" pitchFamily="2" charset="2"/>
              <a:buChar char="Ø"/>
            </a:pPr>
            <a:r>
              <a:rPr lang="ru-RU" sz="2400" smtClean="0"/>
              <a:t>В этой модели одновременно используются  оба вида координации:</a:t>
            </a:r>
          </a:p>
          <a:p>
            <a:pPr lvl="1">
              <a:buFont typeface="Wingdings" pitchFamily="2" charset="2"/>
              <a:buChar char="Ø"/>
            </a:pPr>
            <a:r>
              <a:rPr lang="ru-RU" sz="2000" smtClean="0"/>
              <a:t>Координация по времени существует, когда оба процесса запущены и работают).</a:t>
            </a:r>
          </a:p>
          <a:p>
            <a:pPr lvl="1">
              <a:buFont typeface="Wingdings" pitchFamily="2" charset="2"/>
              <a:buChar char="Ø"/>
            </a:pPr>
            <a:r>
              <a:rPr lang="ru-RU" sz="2000" smtClean="0"/>
              <a:t>Координация по ссылке (адресная) существует, когда имеется явная ссылка на процесс с которым требуется взаимодействие, либо в виде имени либо в виде его идентификатора.</a:t>
            </a:r>
          </a:p>
        </p:txBody>
      </p:sp>
      <p:grpSp>
        <p:nvGrpSpPr>
          <p:cNvPr id="45060" name="Группа 20"/>
          <p:cNvGrpSpPr>
            <a:grpSpLocks/>
          </p:cNvGrpSpPr>
          <p:nvPr/>
        </p:nvGrpSpPr>
        <p:grpSpPr bwMode="auto">
          <a:xfrm>
            <a:off x="928688" y="4214813"/>
            <a:ext cx="6715125" cy="2071687"/>
            <a:chOff x="785786" y="3357562"/>
            <a:chExt cx="6715172" cy="2071702"/>
          </a:xfrm>
        </p:grpSpPr>
        <p:sp>
          <p:nvSpPr>
            <p:cNvPr id="4" name="Прямоугольник 3"/>
            <p:cNvSpPr/>
            <p:nvPr/>
          </p:nvSpPr>
          <p:spPr>
            <a:xfrm>
              <a:off x="928662" y="4643446"/>
              <a:ext cx="1643073"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Подписчик </a:t>
              </a:r>
            </a:p>
          </p:txBody>
        </p:sp>
        <p:sp>
          <p:nvSpPr>
            <p:cNvPr id="5" name="Прямоугольник 4"/>
            <p:cNvSpPr/>
            <p:nvPr/>
          </p:nvSpPr>
          <p:spPr>
            <a:xfrm>
              <a:off x="5715007" y="4643446"/>
              <a:ext cx="1643075"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Издатель</a:t>
              </a:r>
            </a:p>
          </p:txBody>
        </p:sp>
        <p:cxnSp>
          <p:nvCxnSpPr>
            <p:cNvPr id="7" name="Прямая со стрелкой 6"/>
            <p:cNvCxnSpPr/>
            <p:nvPr/>
          </p:nvCxnSpPr>
          <p:spPr>
            <a:xfrm>
              <a:off x="2571735" y="4786322"/>
              <a:ext cx="3143272" cy="1587"/>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a:off x="2571735" y="5143512"/>
              <a:ext cx="3143272" cy="1588"/>
            </a:xfrm>
            <a:prstGeom prst="straightConnector1">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2786050" y="4429132"/>
              <a:ext cx="2643205" cy="28575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подписка</a:t>
              </a:r>
            </a:p>
          </p:txBody>
        </p:sp>
        <p:sp>
          <p:nvSpPr>
            <p:cNvPr id="10" name="Прямоугольник 9"/>
            <p:cNvSpPr/>
            <p:nvPr/>
          </p:nvSpPr>
          <p:spPr>
            <a:xfrm>
              <a:off x="2786050" y="5143512"/>
              <a:ext cx="2643205" cy="28575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уведомление</a:t>
              </a:r>
            </a:p>
          </p:txBody>
        </p:sp>
        <p:graphicFrame>
          <p:nvGraphicFramePr>
            <p:cNvPr id="15" name="Схема 14"/>
            <p:cNvGraphicFramePr/>
            <p:nvPr/>
          </p:nvGraphicFramePr>
          <p:xfrm>
            <a:off x="785786" y="3786190"/>
            <a:ext cx="2000264" cy="817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Схема 15"/>
            <p:cNvGraphicFramePr/>
            <p:nvPr/>
          </p:nvGraphicFramePr>
          <p:xfrm>
            <a:off x="5500694" y="3786190"/>
            <a:ext cx="2000264" cy="8175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8" name="Прямая со стрелкой 17"/>
            <p:cNvCxnSpPr/>
            <p:nvPr/>
          </p:nvCxnSpPr>
          <p:spPr>
            <a:xfrm>
              <a:off x="2143107" y="3929066"/>
              <a:ext cx="4000528" cy="1587"/>
            </a:xfrm>
            <a:prstGeom prst="straightConnector1">
              <a:avLst/>
            </a:prstGeom>
            <a:ln w="38100">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Прямоугольник 19"/>
            <p:cNvSpPr/>
            <p:nvPr/>
          </p:nvSpPr>
          <p:spPr>
            <a:xfrm>
              <a:off x="2571735" y="3357562"/>
              <a:ext cx="2643207" cy="57150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Процесс запущен и работает</a:t>
              </a:r>
            </a:p>
          </p:txBody>
        </p:sp>
      </p:grpSp>
      <p:sp>
        <p:nvSpPr>
          <p:cNvPr id="22" name="Облако 21"/>
          <p:cNvSpPr/>
          <p:nvPr/>
        </p:nvSpPr>
        <p:spPr>
          <a:xfrm>
            <a:off x="2928938" y="3857625"/>
            <a:ext cx="2714625" cy="2786063"/>
          </a:xfrm>
          <a:prstGeom prst="cloud">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cxnSp>
        <p:nvCxnSpPr>
          <p:cNvPr id="24" name="Прямая со стрелкой 23"/>
          <p:cNvCxnSpPr/>
          <p:nvPr/>
        </p:nvCxnSpPr>
        <p:spPr>
          <a:xfrm rot="10800000" flipV="1">
            <a:off x="5357813" y="4000500"/>
            <a:ext cx="500062" cy="2143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Прямоугольник 26"/>
          <p:cNvSpPr/>
          <p:nvPr/>
        </p:nvSpPr>
        <p:spPr>
          <a:xfrm>
            <a:off x="5357813" y="3571875"/>
            <a:ext cx="1857375" cy="5715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коммуникации</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42852"/>
            <a:ext cx="8686800" cy="838200"/>
          </a:xfrm>
        </p:spPr>
        <p:txBody>
          <a:bodyPr>
            <a:noAutofit/>
          </a:bodyPr>
          <a:lstStyle/>
          <a:p>
            <a:pPr>
              <a:defRPr/>
            </a:pPr>
            <a:r>
              <a:rPr lang="ru-RU" sz="2800" dirty="0" smtClean="0"/>
              <a:t>Архитектура П/П с координацией через почтовый ящик</a:t>
            </a:r>
            <a:endParaRPr lang="ru-RU" sz="2800" dirty="0"/>
          </a:p>
        </p:txBody>
      </p:sp>
      <p:sp>
        <p:nvSpPr>
          <p:cNvPr id="46083" name="Содержимое 2"/>
          <p:cNvSpPr>
            <a:spLocks noGrp="1"/>
          </p:cNvSpPr>
          <p:nvPr>
            <p:ph idx="1"/>
          </p:nvPr>
        </p:nvSpPr>
        <p:spPr>
          <a:xfrm>
            <a:off x="285750" y="1143000"/>
            <a:ext cx="8686800" cy="3089275"/>
          </a:xfrm>
        </p:spPr>
        <p:txBody>
          <a:bodyPr/>
          <a:lstStyle/>
          <a:p>
            <a:pPr>
              <a:buFont typeface="Wingdings" pitchFamily="2" charset="2"/>
              <a:buChar char="Ø"/>
            </a:pPr>
            <a:r>
              <a:rPr lang="ru-RU" sz="2400" smtClean="0"/>
              <a:t>В этой модели:</a:t>
            </a:r>
          </a:p>
          <a:p>
            <a:pPr lvl="1">
              <a:buFont typeface="Wingdings" pitchFamily="2" charset="2"/>
              <a:buChar char="Ø"/>
            </a:pPr>
            <a:r>
              <a:rPr lang="ru-RU" sz="2000" smtClean="0"/>
              <a:t>Отсутствует координация по времени, оба процесса запускаются и работают не синхронизируясь друг с другом.</a:t>
            </a:r>
          </a:p>
          <a:p>
            <a:pPr lvl="2">
              <a:buFont typeface="Wingdings" pitchFamily="2" charset="2"/>
              <a:buChar char="ü"/>
            </a:pPr>
            <a:r>
              <a:rPr lang="ru-RU" sz="1600" smtClean="0"/>
              <a:t>Подписчик периодически проверяет наличие сообщений в своем почтовом ящике.</a:t>
            </a:r>
          </a:p>
          <a:p>
            <a:pPr lvl="2">
              <a:buFont typeface="Wingdings" pitchFamily="2" charset="2"/>
              <a:buChar char="ü"/>
            </a:pPr>
            <a:r>
              <a:rPr lang="ru-RU" sz="1600" smtClean="0"/>
              <a:t>Отправитель (издатель) периодически активизируется для отправки сообщения в почтовый ящик другого процесса. </a:t>
            </a:r>
          </a:p>
          <a:p>
            <a:pPr lvl="1">
              <a:buFont typeface="Wingdings" pitchFamily="2" charset="2"/>
              <a:buChar char="Ø"/>
            </a:pPr>
            <a:r>
              <a:rPr lang="ru-RU" sz="2000" smtClean="0"/>
              <a:t>Координация по ссылке (адресная) существует, в виде адреса почтового ящика.</a:t>
            </a:r>
          </a:p>
          <a:p>
            <a:endParaRPr lang="ru-RU" smtClean="0"/>
          </a:p>
        </p:txBody>
      </p:sp>
      <p:grpSp>
        <p:nvGrpSpPr>
          <p:cNvPr id="46084" name="Группа 3"/>
          <p:cNvGrpSpPr>
            <a:grpSpLocks/>
          </p:cNvGrpSpPr>
          <p:nvPr/>
        </p:nvGrpSpPr>
        <p:grpSpPr bwMode="auto">
          <a:xfrm>
            <a:off x="928688" y="4357688"/>
            <a:ext cx="6715125" cy="2000250"/>
            <a:chOff x="785786" y="3500438"/>
            <a:chExt cx="6715172" cy="2000264"/>
          </a:xfrm>
        </p:grpSpPr>
        <p:sp>
          <p:nvSpPr>
            <p:cNvPr id="5" name="Прямоугольник 4"/>
            <p:cNvSpPr/>
            <p:nvPr/>
          </p:nvSpPr>
          <p:spPr>
            <a:xfrm>
              <a:off x="928662" y="4643446"/>
              <a:ext cx="1643073" cy="785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Подписчик </a:t>
              </a:r>
            </a:p>
          </p:txBody>
        </p:sp>
        <p:sp>
          <p:nvSpPr>
            <p:cNvPr id="6" name="Прямоугольник 5"/>
            <p:cNvSpPr/>
            <p:nvPr/>
          </p:nvSpPr>
          <p:spPr>
            <a:xfrm>
              <a:off x="5715007" y="4643446"/>
              <a:ext cx="1643075" cy="785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Издатель </a:t>
              </a:r>
            </a:p>
          </p:txBody>
        </p:sp>
        <p:cxnSp>
          <p:nvCxnSpPr>
            <p:cNvPr id="7" name="Прямая со стрелкой 6"/>
            <p:cNvCxnSpPr/>
            <p:nvPr/>
          </p:nvCxnSpPr>
          <p:spPr>
            <a:xfrm>
              <a:off x="2571735" y="4786322"/>
              <a:ext cx="1143008" cy="1587"/>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a:off x="4429123" y="5143511"/>
              <a:ext cx="1285884" cy="1588"/>
            </a:xfrm>
            <a:prstGeom prst="straightConnector1">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2643174" y="4429131"/>
              <a:ext cx="1071569" cy="28575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подписка</a:t>
              </a:r>
            </a:p>
          </p:txBody>
        </p:sp>
        <p:sp>
          <p:nvSpPr>
            <p:cNvPr id="10" name="Прямоугольник 9"/>
            <p:cNvSpPr/>
            <p:nvPr/>
          </p:nvSpPr>
          <p:spPr>
            <a:xfrm>
              <a:off x="4357686" y="5143511"/>
              <a:ext cx="1428760" cy="3571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уведомление</a:t>
              </a:r>
            </a:p>
          </p:txBody>
        </p:sp>
        <p:graphicFrame>
          <p:nvGraphicFramePr>
            <p:cNvPr id="11" name="Схема 10"/>
            <p:cNvGraphicFramePr/>
            <p:nvPr/>
          </p:nvGraphicFramePr>
          <p:xfrm>
            <a:off x="785786" y="3786190"/>
            <a:ext cx="2000264" cy="817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Схема 11"/>
            <p:cNvGraphicFramePr/>
            <p:nvPr/>
          </p:nvGraphicFramePr>
          <p:xfrm>
            <a:off x="5500694" y="3786190"/>
            <a:ext cx="2000264" cy="8175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3" name="Прямая со стрелкой 12"/>
            <p:cNvCxnSpPr/>
            <p:nvPr/>
          </p:nvCxnSpPr>
          <p:spPr>
            <a:xfrm>
              <a:off x="2143107" y="4214818"/>
              <a:ext cx="4000528" cy="1587"/>
            </a:xfrm>
            <a:prstGeom prst="straightConnector1">
              <a:avLst/>
            </a:prstGeom>
            <a:ln w="38100">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1714479" y="3500438"/>
              <a:ext cx="4500595" cy="42862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Процессы запускаются периодически</a:t>
              </a:r>
            </a:p>
          </p:txBody>
        </p:sp>
      </p:grpSp>
      <p:cxnSp>
        <p:nvCxnSpPr>
          <p:cNvPr id="16" name="Прямая соединительная линия 15"/>
          <p:cNvCxnSpPr/>
          <p:nvPr/>
        </p:nvCxnSpPr>
        <p:spPr>
          <a:xfrm>
            <a:off x="3857625" y="4857750"/>
            <a:ext cx="642938" cy="4286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3929063" y="4857750"/>
            <a:ext cx="500062" cy="4286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Прямоугольник 27"/>
          <p:cNvSpPr/>
          <p:nvPr/>
        </p:nvSpPr>
        <p:spPr>
          <a:xfrm>
            <a:off x="3857625" y="5572125"/>
            <a:ext cx="714375" cy="500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400" dirty="0"/>
          </a:p>
        </p:txBody>
      </p:sp>
      <p:cxnSp>
        <p:nvCxnSpPr>
          <p:cNvPr id="34" name="Прямая соединительная линия 33"/>
          <p:cNvCxnSpPr/>
          <p:nvPr/>
        </p:nvCxnSpPr>
        <p:spPr>
          <a:xfrm flipV="1">
            <a:off x="4214813" y="5572125"/>
            <a:ext cx="357187" cy="2143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rot="10800000">
            <a:off x="3857625" y="5572125"/>
            <a:ext cx="357188" cy="2143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rmAutofit fontScale="90000"/>
          </a:bodyPr>
          <a:lstStyle/>
          <a:p>
            <a:pPr>
              <a:defRPr/>
            </a:pPr>
            <a:r>
              <a:rPr lang="ru-RU" dirty="0" smtClean="0"/>
              <a:t>Архитектура на основе общего пространства данных</a:t>
            </a:r>
            <a:endParaRPr lang="ru-RU" dirty="0"/>
          </a:p>
        </p:txBody>
      </p:sp>
      <p:sp>
        <p:nvSpPr>
          <p:cNvPr id="47107" name="Содержимое 2"/>
          <p:cNvSpPr>
            <a:spLocks noGrp="1"/>
          </p:cNvSpPr>
          <p:nvPr>
            <p:ph idx="1"/>
          </p:nvPr>
        </p:nvSpPr>
        <p:spPr>
          <a:xfrm>
            <a:off x="5214938" y="1554163"/>
            <a:ext cx="3776662" cy="4446587"/>
          </a:xfrm>
        </p:spPr>
        <p:txBody>
          <a:bodyPr/>
          <a:lstStyle/>
          <a:p>
            <a:pPr>
              <a:buClrTx/>
              <a:buFont typeface="Wingdings" pitchFamily="2" charset="2"/>
              <a:buChar char="Ø"/>
            </a:pPr>
            <a:r>
              <a:rPr lang="ru-RU" sz="1800" smtClean="0"/>
              <a:t>Пример: </a:t>
            </a:r>
            <a:r>
              <a:rPr lang="en-US" sz="1800" smtClean="0"/>
              <a:t>Linda</a:t>
            </a:r>
            <a:r>
              <a:rPr lang="ru-RU" sz="1800" smtClean="0"/>
              <a:t> - программная модель, разработанная в 1980 году. Разделяемое пространство данных в модели </a:t>
            </a:r>
            <a:r>
              <a:rPr lang="en-US" sz="1800" smtClean="0"/>
              <a:t>Linda </a:t>
            </a:r>
            <a:r>
              <a:rPr lang="ru-RU" sz="1800" smtClean="0"/>
              <a:t>называется пространство записей (кортежей). Это пространство поддерживает три операции:</a:t>
            </a:r>
          </a:p>
          <a:p>
            <a:pPr>
              <a:buClrTx/>
              <a:buFont typeface="Wingdings" pitchFamily="2" charset="2"/>
              <a:buChar char="Ø"/>
            </a:pPr>
            <a:r>
              <a:rPr lang="en-US" sz="1800" smtClean="0">
                <a:latin typeface="Courier New" pitchFamily="49" charset="0"/>
                <a:cs typeface="Courier New" pitchFamily="49" charset="0"/>
              </a:rPr>
              <a:t>in</a:t>
            </a:r>
            <a:r>
              <a:rPr lang="ru-RU" sz="1800" smtClean="0">
                <a:latin typeface="Courier New" pitchFamily="49" charset="0"/>
                <a:cs typeface="Courier New" pitchFamily="49" charset="0"/>
              </a:rPr>
              <a:t>(</a:t>
            </a:r>
            <a:r>
              <a:rPr lang="en-US" sz="1800" smtClean="0">
                <a:latin typeface="Courier New" pitchFamily="49" charset="0"/>
                <a:cs typeface="Courier New" pitchFamily="49" charset="0"/>
              </a:rPr>
              <a:t>t</a:t>
            </a:r>
            <a:r>
              <a:rPr lang="ru-RU" sz="1800" smtClean="0">
                <a:latin typeface="Courier New" pitchFamily="49" charset="0"/>
                <a:cs typeface="Courier New" pitchFamily="49" charset="0"/>
              </a:rPr>
              <a:t>): </a:t>
            </a:r>
            <a:r>
              <a:rPr lang="ru-RU" sz="1800" smtClean="0"/>
              <a:t>извлечь (с удалением) запись, соответствующую шаблону </a:t>
            </a:r>
            <a:r>
              <a:rPr lang="en-US" sz="1800" smtClean="0"/>
              <a:t>t</a:t>
            </a:r>
            <a:r>
              <a:rPr lang="ru-RU" sz="1800" smtClean="0"/>
              <a:t>;</a:t>
            </a:r>
          </a:p>
          <a:p>
            <a:pPr>
              <a:buClrTx/>
              <a:buFont typeface="Wingdings" pitchFamily="2" charset="2"/>
              <a:buChar char="Ø"/>
            </a:pPr>
            <a:r>
              <a:rPr lang="en-US" sz="1800" smtClean="0">
                <a:latin typeface="Courier New" pitchFamily="49" charset="0"/>
                <a:cs typeface="Courier New" pitchFamily="49" charset="0"/>
              </a:rPr>
              <a:t>out</a:t>
            </a:r>
            <a:r>
              <a:rPr lang="ru-RU" sz="1800" smtClean="0">
                <a:latin typeface="Courier New" pitchFamily="49" charset="0"/>
                <a:cs typeface="Courier New" pitchFamily="49" charset="0"/>
              </a:rPr>
              <a:t>(</a:t>
            </a:r>
            <a:r>
              <a:rPr lang="en-US" sz="1800" smtClean="0">
                <a:latin typeface="Courier New" pitchFamily="49" charset="0"/>
                <a:cs typeface="Courier New" pitchFamily="49" charset="0"/>
              </a:rPr>
              <a:t>t</a:t>
            </a:r>
            <a:r>
              <a:rPr lang="ru-RU" sz="1800" smtClean="0">
                <a:latin typeface="Courier New" pitchFamily="49" charset="0"/>
                <a:cs typeface="Courier New" pitchFamily="49" charset="0"/>
              </a:rPr>
              <a:t>): </a:t>
            </a:r>
            <a:r>
              <a:rPr lang="ru-RU" sz="1800" smtClean="0"/>
              <a:t>занести запись по шаблону </a:t>
            </a:r>
            <a:r>
              <a:rPr lang="en-US" sz="1800" smtClean="0"/>
              <a:t>t</a:t>
            </a:r>
            <a:r>
              <a:rPr lang="ru-RU" sz="1800" smtClean="0"/>
              <a:t>.</a:t>
            </a:r>
          </a:p>
          <a:p>
            <a:pPr>
              <a:buClrTx/>
              <a:buFont typeface="Wingdings 2" pitchFamily="18" charset="2"/>
              <a:buNone/>
            </a:pPr>
            <a:r>
              <a:rPr lang="ru-RU" sz="1800" smtClean="0"/>
              <a:t>* Операции  </a:t>
            </a:r>
            <a:r>
              <a:rPr lang="en-US" sz="1800" smtClean="0">
                <a:latin typeface="Courier New" pitchFamily="49" charset="0"/>
                <a:cs typeface="Courier New" pitchFamily="49" charset="0"/>
              </a:rPr>
              <a:t>in</a:t>
            </a:r>
            <a:r>
              <a:rPr lang="ru-RU" sz="1800" smtClean="0">
                <a:latin typeface="Courier New" pitchFamily="49" charset="0"/>
                <a:cs typeface="Courier New" pitchFamily="49" charset="0"/>
              </a:rPr>
              <a:t>(</a:t>
            </a:r>
            <a:r>
              <a:rPr lang="en-US" sz="1800" smtClean="0">
                <a:latin typeface="Courier New" pitchFamily="49" charset="0"/>
                <a:cs typeface="Courier New" pitchFamily="49" charset="0"/>
              </a:rPr>
              <a:t>t</a:t>
            </a:r>
            <a:r>
              <a:rPr lang="ru-RU" sz="1800" smtClean="0">
                <a:latin typeface="Courier New" pitchFamily="49" charset="0"/>
                <a:cs typeface="Courier New" pitchFamily="49" charset="0"/>
              </a:rPr>
              <a:t>) и </a:t>
            </a:r>
            <a:r>
              <a:rPr lang="en-US" sz="1800" smtClean="0">
                <a:latin typeface="Courier New" pitchFamily="49" charset="0"/>
                <a:cs typeface="Courier New" pitchFamily="49" charset="0"/>
              </a:rPr>
              <a:t>out</a:t>
            </a:r>
            <a:r>
              <a:rPr lang="ru-RU" sz="1800" smtClean="0">
                <a:latin typeface="Courier New" pitchFamily="49" charset="0"/>
                <a:cs typeface="Courier New" pitchFamily="49" charset="0"/>
              </a:rPr>
              <a:t>(</a:t>
            </a:r>
            <a:r>
              <a:rPr lang="en-US" sz="1800" smtClean="0">
                <a:latin typeface="Courier New" pitchFamily="49" charset="0"/>
                <a:cs typeface="Courier New" pitchFamily="49" charset="0"/>
              </a:rPr>
              <a:t>t</a:t>
            </a:r>
            <a:r>
              <a:rPr lang="ru-RU" sz="1800" smtClean="0">
                <a:latin typeface="Courier New" pitchFamily="49" charset="0"/>
                <a:cs typeface="Courier New" pitchFamily="49" charset="0"/>
              </a:rPr>
              <a:t>) </a:t>
            </a:r>
            <a:r>
              <a:rPr lang="ru-RU" sz="1800" smtClean="0">
                <a:cs typeface="Times New Roman" pitchFamily="18" charset="0"/>
              </a:rPr>
              <a:t>взаимно блокируют друг друга.</a:t>
            </a:r>
          </a:p>
          <a:p>
            <a:pPr>
              <a:buClrTx/>
              <a:buFont typeface="Wingdings" pitchFamily="2" charset="2"/>
              <a:buChar char="Ø"/>
            </a:pPr>
            <a:r>
              <a:rPr lang="en-US" sz="1800" smtClean="0">
                <a:latin typeface="Courier New" pitchFamily="49" charset="0"/>
                <a:cs typeface="Courier New" pitchFamily="49" charset="0"/>
              </a:rPr>
              <a:t>zd</a:t>
            </a:r>
            <a:r>
              <a:rPr lang="ru-RU" sz="1800" smtClean="0">
                <a:latin typeface="Courier New" pitchFamily="49" charset="0"/>
                <a:cs typeface="Courier New" pitchFamily="49" charset="0"/>
              </a:rPr>
              <a:t> (</a:t>
            </a:r>
            <a:r>
              <a:rPr lang="en-US" sz="1800" smtClean="0">
                <a:latin typeface="Courier New" pitchFamily="49" charset="0"/>
                <a:cs typeface="Courier New" pitchFamily="49" charset="0"/>
              </a:rPr>
              <a:t>t</a:t>
            </a:r>
            <a:r>
              <a:rPr lang="ru-RU" sz="1800" smtClean="0">
                <a:latin typeface="Courier New" pitchFamily="49" charset="0"/>
                <a:cs typeface="Courier New" pitchFamily="49" charset="0"/>
              </a:rPr>
              <a:t>): </a:t>
            </a:r>
            <a:r>
              <a:rPr lang="ru-RU" sz="1800" smtClean="0"/>
              <a:t>получить копию записи по шаблону </a:t>
            </a:r>
            <a:r>
              <a:rPr lang="en-US" sz="1800" smtClean="0"/>
              <a:t>t</a:t>
            </a:r>
            <a:r>
              <a:rPr lang="ru-RU" sz="1800" smtClean="0"/>
              <a:t>;</a:t>
            </a:r>
          </a:p>
          <a:p>
            <a:pPr>
              <a:buClrTx/>
              <a:buFont typeface="Wingdings" pitchFamily="2" charset="2"/>
              <a:buChar char="Ø"/>
            </a:pPr>
            <a:endParaRPr lang="ru-RU" sz="1800" smtClean="0"/>
          </a:p>
        </p:txBody>
      </p:sp>
      <p:pic>
        <p:nvPicPr>
          <p:cNvPr id="47108" name="Picture 2"/>
          <p:cNvPicPr>
            <a:picLocks noChangeAspect="1" noChangeArrowheads="1"/>
          </p:cNvPicPr>
          <p:nvPr/>
        </p:nvPicPr>
        <p:blipFill>
          <a:blip r:embed="rId2" cstate="print"/>
          <a:srcRect/>
          <a:stretch>
            <a:fillRect/>
          </a:stretch>
        </p:blipFill>
        <p:spPr bwMode="auto">
          <a:xfrm>
            <a:off x="285750" y="1928813"/>
            <a:ext cx="5010150" cy="3552825"/>
          </a:xfrm>
          <a:prstGeom prst="rect">
            <a:avLst/>
          </a:prstGeom>
          <a:noFill/>
          <a:ln w="9525">
            <a:noFill/>
            <a:miter lim="800000"/>
            <a:headEnd/>
            <a:tailEnd/>
          </a:ln>
        </p:spPr>
      </p:pic>
      <p:sp>
        <p:nvSpPr>
          <p:cNvPr id="47109" name="Rectangle 5"/>
          <p:cNvSpPr>
            <a:spLocks noChangeArrowheads="1"/>
          </p:cNvSpPr>
          <p:nvPr/>
        </p:nvSpPr>
        <p:spPr bwMode="auto">
          <a:xfrm>
            <a:off x="428625" y="1255713"/>
            <a:ext cx="4714875" cy="584200"/>
          </a:xfrm>
          <a:prstGeom prst="rect">
            <a:avLst/>
          </a:prstGeom>
          <a:noFill/>
          <a:ln w="9525">
            <a:noFill/>
            <a:miter lim="800000"/>
            <a:headEnd/>
            <a:tailEnd/>
          </a:ln>
        </p:spPr>
        <p:txBody>
          <a:bodyPr anchor="ctr">
            <a:spAutoFit/>
          </a:bodyPr>
          <a:lstStyle/>
          <a:p>
            <a:pPr algn="just" eaLnBrk="0" hangingPunct="0"/>
            <a:r>
              <a:rPr lang="ru-RU" sz="1600">
                <a:latin typeface="Times New Roman" pitchFamily="18" charset="0"/>
              </a:rPr>
              <a:t>В случае отсутствия обоих видов координации получается модель с общей шиной данных.</a:t>
            </a:r>
            <a:endParaRPr lang="ru-RU" sz="16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lstStyle/>
          <a:p>
            <a:pPr>
              <a:defRPr/>
            </a:pPr>
            <a:r>
              <a:rPr lang="ru-RU" dirty="0" smtClean="0"/>
              <a:t>Архитектура </a:t>
            </a:r>
            <a:r>
              <a:rPr lang="ru-RU" dirty="0" err="1" smtClean="0"/>
              <a:t>п</a:t>
            </a:r>
            <a:r>
              <a:rPr lang="ru-RU" dirty="0" smtClean="0"/>
              <a:t>/</a:t>
            </a:r>
            <a:r>
              <a:rPr lang="ru-RU" dirty="0" err="1" smtClean="0"/>
              <a:t>п</a:t>
            </a:r>
            <a:r>
              <a:rPr lang="ru-RU" dirty="0" smtClean="0"/>
              <a:t> на основе событий</a:t>
            </a:r>
            <a:endParaRPr lang="ru-RU" dirty="0"/>
          </a:p>
        </p:txBody>
      </p:sp>
      <p:sp>
        <p:nvSpPr>
          <p:cNvPr id="48131" name="Содержимое 2"/>
          <p:cNvSpPr>
            <a:spLocks noGrp="1"/>
          </p:cNvSpPr>
          <p:nvPr>
            <p:ph idx="1"/>
          </p:nvPr>
        </p:nvSpPr>
        <p:spPr>
          <a:xfrm>
            <a:off x="6153150" y="1571625"/>
            <a:ext cx="2990850" cy="4525963"/>
          </a:xfrm>
        </p:spPr>
        <p:txBody>
          <a:bodyPr/>
          <a:lstStyle/>
          <a:p>
            <a:pPr>
              <a:buClrTx/>
              <a:buFont typeface="Wingdings" pitchFamily="2" charset="2"/>
              <a:buChar char="Ø"/>
            </a:pPr>
            <a:r>
              <a:rPr lang="ru-RU" sz="1800" smtClean="0"/>
              <a:t>Для получения уведомления процесс подписчик должен всегда находиться в рабочем состоянии.</a:t>
            </a:r>
          </a:p>
          <a:p>
            <a:pPr>
              <a:buClrTx/>
              <a:buFont typeface="Wingdings" pitchFamily="2" charset="2"/>
              <a:buChar char="Ø"/>
            </a:pPr>
            <a:r>
              <a:rPr lang="ru-RU" sz="1800" smtClean="0"/>
              <a:t>Отсутствие ссылочной информации не позволяет  процессам  иметь явные знания друг о друге.  </a:t>
            </a:r>
          </a:p>
          <a:p>
            <a:pPr>
              <a:buClrTx/>
              <a:buFont typeface="Wingdings" pitchFamily="2" charset="2"/>
              <a:buChar char="Ø"/>
            </a:pPr>
            <a:r>
              <a:rPr lang="ru-RU" sz="1800" smtClean="0"/>
              <a:t>Такая архитектура соответствует коммуникациям через общую шину сообщений.</a:t>
            </a:r>
          </a:p>
        </p:txBody>
      </p:sp>
      <p:pic>
        <p:nvPicPr>
          <p:cNvPr id="48132" name="Picture 2"/>
          <p:cNvPicPr>
            <a:picLocks noChangeAspect="1" noChangeArrowheads="1"/>
          </p:cNvPicPr>
          <p:nvPr/>
        </p:nvPicPr>
        <p:blipFill>
          <a:blip r:embed="rId2" cstate="print"/>
          <a:srcRect/>
          <a:stretch>
            <a:fillRect/>
          </a:stretch>
        </p:blipFill>
        <p:spPr bwMode="auto">
          <a:xfrm>
            <a:off x="285750" y="2786063"/>
            <a:ext cx="5918200" cy="3371850"/>
          </a:xfrm>
          <a:prstGeom prst="rect">
            <a:avLst/>
          </a:prstGeom>
          <a:noFill/>
          <a:ln w="9525">
            <a:noFill/>
            <a:miter lim="800000"/>
            <a:headEnd/>
            <a:tailEnd/>
          </a:ln>
        </p:spPr>
      </p:pic>
      <p:sp>
        <p:nvSpPr>
          <p:cNvPr id="48133" name="Прямоугольник 4"/>
          <p:cNvSpPr>
            <a:spLocks noChangeArrowheads="1"/>
          </p:cNvSpPr>
          <p:nvPr/>
        </p:nvSpPr>
        <p:spPr bwMode="auto">
          <a:xfrm>
            <a:off x="857250" y="1714500"/>
            <a:ext cx="5000625" cy="646113"/>
          </a:xfrm>
          <a:prstGeom prst="rect">
            <a:avLst/>
          </a:prstGeom>
          <a:noFill/>
          <a:ln w="9525">
            <a:noFill/>
            <a:miter lim="800000"/>
            <a:headEnd/>
            <a:tailEnd/>
          </a:ln>
        </p:spPr>
        <p:txBody>
          <a:bodyPr>
            <a:spAutoFit/>
          </a:bodyPr>
          <a:lstStyle/>
          <a:p>
            <a:r>
              <a:rPr lang="ru-RU"/>
              <a:t>В этой модели ссылочная координация отсутствует, но поддерживается  во времени.</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Варианты Архитектуры </a:t>
            </a:r>
            <a:r>
              <a:rPr lang="ru-RU" dirty="0" err="1" smtClean="0"/>
              <a:t>п</a:t>
            </a:r>
            <a:r>
              <a:rPr lang="ru-RU" dirty="0" smtClean="0"/>
              <a:t>/</a:t>
            </a:r>
            <a:r>
              <a:rPr lang="ru-RU" dirty="0" err="1" smtClean="0"/>
              <a:t>п</a:t>
            </a:r>
            <a:r>
              <a:rPr lang="ru-RU" dirty="0" smtClean="0"/>
              <a:t> на основе событий</a:t>
            </a:r>
            <a:endParaRPr lang="ru-RU" dirty="0"/>
          </a:p>
        </p:txBody>
      </p:sp>
      <p:sp>
        <p:nvSpPr>
          <p:cNvPr id="49155" name="Содержимое 2"/>
          <p:cNvSpPr>
            <a:spLocks noGrp="1"/>
          </p:cNvSpPr>
          <p:nvPr>
            <p:ph idx="1"/>
          </p:nvPr>
        </p:nvSpPr>
        <p:spPr/>
        <p:txBody>
          <a:bodyPr/>
          <a:lstStyle/>
          <a:p>
            <a:r>
              <a:rPr lang="ru-RU" sz="2800" smtClean="0"/>
              <a:t>В зависимости от способа описания события различают два варианта систем с архитектурой публикации/подписке на основе событий:</a:t>
            </a:r>
          </a:p>
          <a:p>
            <a:pPr lvl="1"/>
            <a:r>
              <a:rPr lang="ru-RU" sz="2400" smtClean="0"/>
              <a:t>системы публикации</a:t>
            </a:r>
            <a:r>
              <a:rPr lang="en-US" sz="2400" smtClean="0"/>
              <a:t>/</a:t>
            </a:r>
            <a:r>
              <a:rPr lang="ru-RU" sz="2400" smtClean="0"/>
              <a:t>подписки основанные на теме (</a:t>
            </a:r>
            <a:r>
              <a:rPr lang="en-US" sz="2400" smtClean="0"/>
              <a:t>topic-based public-subscribe systems</a:t>
            </a:r>
            <a:r>
              <a:rPr lang="ru-RU" sz="2400" smtClean="0"/>
              <a:t>)</a:t>
            </a:r>
            <a:r>
              <a:rPr lang="en-US" sz="2400" smtClean="0"/>
              <a:t>;</a:t>
            </a:r>
          </a:p>
          <a:p>
            <a:pPr lvl="1"/>
            <a:r>
              <a:rPr lang="ru-RU" sz="2400" smtClean="0"/>
              <a:t>системы публикации/подписки основанные на содержимом (контенте) (</a:t>
            </a:r>
            <a:r>
              <a:rPr lang="en-US" sz="2400" smtClean="0"/>
              <a:t>content-based public-subscribe systems</a:t>
            </a:r>
            <a:r>
              <a:rPr lang="ru-RU" sz="2400" smtClean="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rmAutofit fontScale="90000"/>
          </a:bodyPr>
          <a:lstStyle/>
          <a:p>
            <a:pPr>
              <a:defRPr/>
            </a:pPr>
            <a:r>
              <a:rPr lang="ru-RU" dirty="0" smtClean="0"/>
              <a:t>Другие виды МНОГОУРОВНЕВЫХ АРХИТЕКТУР</a:t>
            </a:r>
            <a:endParaRPr lang="ru-RU" dirty="0"/>
          </a:p>
        </p:txBody>
      </p:sp>
      <p:sp>
        <p:nvSpPr>
          <p:cNvPr id="25603" name="Содержимое 2"/>
          <p:cNvSpPr>
            <a:spLocks noGrp="1"/>
          </p:cNvSpPr>
          <p:nvPr>
            <p:ph idx="1"/>
          </p:nvPr>
        </p:nvSpPr>
        <p:spPr>
          <a:xfrm>
            <a:off x="285750" y="1143000"/>
            <a:ext cx="5429250" cy="1357313"/>
          </a:xfrm>
        </p:spPr>
        <p:txBody>
          <a:bodyPr/>
          <a:lstStyle/>
          <a:p>
            <a:r>
              <a:rPr lang="ru-RU" sz="2000" smtClean="0"/>
              <a:t>Смешанная многоуровневая архитектура – допускает вызов не только смежных нижележащих уровней, но и более глубоколежащих уровней. </a:t>
            </a:r>
          </a:p>
        </p:txBody>
      </p:sp>
      <p:pic>
        <p:nvPicPr>
          <p:cNvPr id="25604" name="Picture 4"/>
          <p:cNvPicPr>
            <a:picLocks noChangeAspect="1" noChangeArrowheads="1"/>
          </p:cNvPicPr>
          <p:nvPr/>
        </p:nvPicPr>
        <p:blipFill>
          <a:blip r:embed="rId2" cstate="print"/>
          <a:srcRect/>
          <a:stretch>
            <a:fillRect/>
          </a:stretch>
        </p:blipFill>
        <p:spPr bwMode="auto">
          <a:xfrm>
            <a:off x="500063" y="2643188"/>
            <a:ext cx="1643062" cy="2921000"/>
          </a:xfrm>
          <a:prstGeom prst="rect">
            <a:avLst/>
          </a:prstGeom>
          <a:noFill/>
          <a:ln w="9525">
            <a:noFill/>
            <a:miter lim="800000"/>
            <a:headEnd/>
            <a:tailEnd/>
          </a:ln>
        </p:spPr>
      </p:pic>
      <p:pic>
        <p:nvPicPr>
          <p:cNvPr id="25605" name="Picture 5"/>
          <p:cNvPicPr>
            <a:picLocks noChangeAspect="1" noChangeArrowheads="1"/>
          </p:cNvPicPr>
          <p:nvPr/>
        </p:nvPicPr>
        <p:blipFill>
          <a:blip r:embed="rId3" cstate="print"/>
          <a:srcRect/>
          <a:stretch>
            <a:fillRect/>
          </a:stretch>
        </p:blipFill>
        <p:spPr bwMode="auto">
          <a:xfrm>
            <a:off x="3143250" y="2643188"/>
            <a:ext cx="2357438" cy="2451100"/>
          </a:xfrm>
          <a:prstGeom prst="rect">
            <a:avLst/>
          </a:prstGeom>
          <a:noFill/>
          <a:ln w="9525">
            <a:noFill/>
            <a:miter lim="800000"/>
            <a:headEnd/>
            <a:tailEnd/>
          </a:ln>
        </p:spPr>
      </p:pic>
      <p:sp>
        <p:nvSpPr>
          <p:cNvPr id="25606" name="Прямоугольник 11"/>
          <p:cNvSpPr>
            <a:spLocks noChangeArrowheads="1"/>
          </p:cNvSpPr>
          <p:nvPr/>
        </p:nvSpPr>
        <p:spPr bwMode="auto">
          <a:xfrm>
            <a:off x="500063" y="5500688"/>
            <a:ext cx="1862137" cy="523875"/>
          </a:xfrm>
          <a:prstGeom prst="rect">
            <a:avLst/>
          </a:prstGeom>
          <a:noFill/>
          <a:ln w="9525">
            <a:noFill/>
            <a:miter lim="800000"/>
            <a:headEnd/>
            <a:tailEnd/>
          </a:ln>
        </p:spPr>
        <p:txBody>
          <a:bodyPr>
            <a:spAutoFit/>
          </a:bodyPr>
          <a:lstStyle/>
          <a:p>
            <a:r>
              <a:rPr lang="ru-RU" sz="1400">
                <a:latin typeface="Franklin Gothic Book" pitchFamily="34" charset="0"/>
              </a:rPr>
              <a:t>Смешанная </a:t>
            </a:r>
          </a:p>
          <a:p>
            <a:r>
              <a:rPr lang="ru-RU" sz="1400">
                <a:latin typeface="Franklin Gothic Book" pitchFamily="34" charset="0"/>
              </a:rPr>
              <a:t>Многоур. архитектура</a:t>
            </a:r>
          </a:p>
        </p:txBody>
      </p:sp>
      <p:sp>
        <p:nvSpPr>
          <p:cNvPr id="25607" name="Прямоугольник 12"/>
          <p:cNvSpPr>
            <a:spLocks noChangeArrowheads="1"/>
          </p:cNvSpPr>
          <p:nvPr/>
        </p:nvSpPr>
        <p:spPr bwMode="auto">
          <a:xfrm>
            <a:off x="3000375" y="5143500"/>
            <a:ext cx="2741613" cy="646113"/>
          </a:xfrm>
          <a:prstGeom prst="rect">
            <a:avLst/>
          </a:prstGeom>
          <a:noFill/>
          <a:ln w="9525">
            <a:noFill/>
            <a:miter lim="800000"/>
            <a:headEnd/>
            <a:tailEnd/>
          </a:ln>
        </p:spPr>
        <p:txBody>
          <a:bodyPr wrap="none">
            <a:spAutoFit/>
          </a:bodyPr>
          <a:lstStyle/>
          <a:p>
            <a:r>
              <a:rPr lang="ru-RU">
                <a:latin typeface="Franklin Gothic Book" pitchFamily="34" charset="0"/>
              </a:rPr>
              <a:t>Архитектура с обратными</a:t>
            </a:r>
          </a:p>
          <a:p>
            <a:r>
              <a:rPr lang="ru-RU">
                <a:latin typeface="Franklin Gothic Book" pitchFamily="34" charset="0"/>
              </a:rPr>
              <a:t> связями</a:t>
            </a:r>
          </a:p>
        </p:txBody>
      </p:sp>
      <p:sp>
        <p:nvSpPr>
          <p:cNvPr id="8" name="Содержимое 2"/>
          <p:cNvSpPr txBox="1">
            <a:spLocks/>
          </p:cNvSpPr>
          <p:nvPr/>
        </p:nvSpPr>
        <p:spPr bwMode="auto">
          <a:xfrm>
            <a:off x="5643563" y="2571750"/>
            <a:ext cx="3214687" cy="1357313"/>
          </a:xfrm>
          <a:prstGeom prst="rect">
            <a:avLst/>
          </a:prstGeom>
          <a:noFill/>
          <a:ln w="9525">
            <a:noFill/>
            <a:miter lim="800000"/>
            <a:headEnd/>
            <a:tailEnd/>
          </a:ln>
        </p:spPr>
        <p:txBody>
          <a:bodyPr/>
          <a:lstStyle/>
          <a:p>
            <a:pPr marL="342900" indent="-342900" eaLnBrk="0" hangingPunct="0">
              <a:spcBef>
                <a:spcPct val="20000"/>
              </a:spcBef>
              <a:buClr>
                <a:schemeClr val="accent1"/>
              </a:buClr>
              <a:buSzPct val="70000"/>
              <a:buFont typeface="Wingdings 2" pitchFamily="18" charset="2"/>
              <a:buChar char=""/>
              <a:defRPr/>
            </a:pPr>
            <a:r>
              <a:rPr lang="ru-RU" sz="2000" dirty="0">
                <a:solidFill>
                  <a:schemeClr val="tx2"/>
                </a:solidFill>
                <a:latin typeface="+mn-lt"/>
                <a:cs typeface="+mn-cs"/>
              </a:rPr>
              <a:t>Многоуровневая архитектура с обратными связями</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система публикации</a:t>
            </a:r>
            <a:r>
              <a:rPr lang="en-US" dirty="0" smtClean="0"/>
              <a:t>/</a:t>
            </a:r>
            <a:r>
              <a:rPr lang="ru-RU" dirty="0" smtClean="0"/>
              <a:t>подписки основанная на </a:t>
            </a:r>
            <a:r>
              <a:rPr lang="ru-RU" dirty="0" err="1" smtClean="0"/>
              <a:t>теМЕ</a:t>
            </a:r>
            <a:r>
              <a:rPr lang="ru-RU" dirty="0" smtClean="0"/>
              <a:t/>
            </a:r>
            <a:br>
              <a:rPr lang="ru-RU" dirty="0" smtClean="0"/>
            </a:br>
            <a:endParaRPr lang="ru-RU" dirty="0"/>
          </a:p>
        </p:txBody>
      </p:sp>
      <p:sp>
        <p:nvSpPr>
          <p:cNvPr id="50179" name="Содержимое 2"/>
          <p:cNvSpPr>
            <a:spLocks noGrp="1"/>
          </p:cNvSpPr>
          <p:nvPr>
            <p:ph idx="1"/>
          </p:nvPr>
        </p:nvSpPr>
        <p:spPr>
          <a:xfrm>
            <a:off x="304800" y="1554163"/>
            <a:ext cx="8686800" cy="2732087"/>
          </a:xfrm>
        </p:spPr>
        <p:txBody>
          <a:bodyPr/>
          <a:lstStyle/>
          <a:p>
            <a:pPr>
              <a:buClrTx/>
              <a:buFont typeface="Wingdings" pitchFamily="2" charset="2"/>
              <a:buChar char="Ø"/>
            </a:pPr>
            <a:r>
              <a:rPr lang="ru-RU" sz="1800" smtClean="0"/>
              <a:t>Событие описывается набором атрибутов – списком пар (атрибут, значение). </a:t>
            </a:r>
          </a:p>
          <a:p>
            <a:pPr>
              <a:buClrTx/>
              <a:buFont typeface="Wingdings" pitchFamily="2" charset="2"/>
              <a:buChar char="Ø"/>
            </a:pPr>
            <a:r>
              <a:rPr lang="ru-RU" sz="1800" smtClean="0"/>
              <a:t>Подписка должна быть направлена к промежуточному ПО с описанием события (список пар атрибутов и их значений), в котором заинтересован подписчик.</a:t>
            </a:r>
          </a:p>
          <a:p>
            <a:pPr>
              <a:buClrTx/>
              <a:buFont typeface="Wingdings" pitchFamily="2" charset="2"/>
              <a:buChar char="Ø"/>
            </a:pPr>
            <a:r>
              <a:rPr lang="ru-RU" sz="1800" smtClean="0"/>
              <a:t>Уведомление описывает опубликованное событие, когда оно становится доступным другим процессам для чтения. Оно также  должно содержать список пар атрибутов и их значений, характеризующих событие.</a:t>
            </a:r>
          </a:p>
          <a:p>
            <a:pPr>
              <a:buClrTx/>
              <a:buFont typeface="Wingdings" pitchFamily="2" charset="2"/>
              <a:buChar char="Ø"/>
            </a:pPr>
            <a:r>
              <a:rPr lang="ru-RU" sz="1800" smtClean="0"/>
              <a:t>Получив уведомление подписчик определяет соответствует ли событие подписке. </a:t>
            </a:r>
          </a:p>
          <a:p>
            <a:pPr>
              <a:buClrTx/>
              <a:buFont typeface="Wingdings" pitchFamily="2" charset="2"/>
              <a:buChar char="Ø"/>
            </a:pPr>
            <a:r>
              <a:rPr lang="ru-RU" sz="1800" smtClean="0"/>
              <a:t>Такая система называется системой основанной на теме.</a:t>
            </a:r>
          </a:p>
          <a:p>
            <a:endParaRPr lang="ru-RU" smtClean="0"/>
          </a:p>
        </p:txBody>
      </p:sp>
      <p:pic>
        <p:nvPicPr>
          <p:cNvPr id="50180" name="Picture 4"/>
          <p:cNvPicPr>
            <a:picLocks noChangeAspect="1" noChangeArrowheads="1"/>
          </p:cNvPicPr>
          <p:nvPr/>
        </p:nvPicPr>
        <p:blipFill>
          <a:blip r:embed="rId2" cstate="print"/>
          <a:srcRect/>
          <a:stretch>
            <a:fillRect/>
          </a:stretch>
        </p:blipFill>
        <p:spPr bwMode="auto">
          <a:xfrm>
            <a:off x="2714625" y="4143375"/>
            <a:ext cx="3357563" cy="2308225"/>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системы публикации/подписки основанные на содержимом (</a:t>
            </a:r>
            <a:r>
              <a:rPr lang="ru-RU" dirty="0" err="1" smtClean="0"/>
              <a:t>контенте</a:t>
            </a:r>
            <a:r>
              <a:rPr lang="ru-RU" dirty="0" smtClean="0"/>
              <a:t>) </a:t>
            </a:r>
            <a:br>
              <a:rPr lang="ru-RU" dirty="0" smtClean="0"/>
            </a:br>
            <a:endParaRPr lang="ru-RU" dirty="0"/>
          </a:p>
        </p:txBody>
      </p:sp>
      <p:sp>
        <p:nvSpPr>
          <p:cNvPr id="51203" name="Содержимое 2"/>
          <p:cNvSpPr>
            <a:spLocks noGrp="1"/>
          </p:cNvSpPr>
          <p:nvPr>
            <p:ph idx="1"/>
          </p:nvPr>
        </p:nvSpPr>
        <p:spPr>
          <a:xfrm>
            <a:off x="457200" y="1285875"/>
            <a:ext cx="8686800" cy="3232150"/>
          </a:xfrm>
        </p:spPr>
        <p:txBody>
          <a:bodyPr/>
          <a:lstStyle/>
          <a:p>
            <a:r>
              <a:rPr lang="ru-RU" sz="1800" smtClean="0"/>
              <a:t>В этом случае событие также описывается набором атрибутов, которые представляются парами: имя_атрибута, диапазон_значений.</a:t>
            </a:r>
          </a:p>
          <a:p>
            <a:r>
              <a:rPr lang="ru-RU" sz="1800" smtClean="0"/>
              <a:t>Допускается использовать все виды предикатов на основе множества атрибутов (подобно запросам </a:t>
            </a:r>
            <a:r>
              <a:rPr lang="en-US" sz="1800" smtClean="0"/>
              <a:t>SQL</a:t>
            </a:r>
            <a:r>
              <a:rPr lang="ru-RU" sz="1800" smtClean="0"/>
              <a:t>).</a:t>
            </a:r>
          </a:p>
          <a:p>
            <a:r>
              <a:rPr lang="ru-RU" sz="1800" smtClean="0"/>
              <a:t>Уведомление описывает опубликованное событие, когда оно становится доступным другим процессам для чтения.</a:t>
            </a:r>
          </a:p>
          <a:p>
            <a:r>
              <a:rPr lang="ru-RU" sz="1800" smtClean="0"/>
              <a:t>Подписка должна быть направлена к промежуточному ПО с описанием события, в котором заинтересован подписчик. </a:t>
            </a:r>
            <a:endParaRPr lang="ru-RU" smtClean="0"/>
          </a:p>
          <a:p>
            <a:r>
              <a:rPr lang="ru-RU" sz="1800" smtClean="0"/>
              <a:t>Очевидно, что чем более сложным является описание события, тем более трудно проверить событие на соответствие этого описания.</a:t>
            </a:r>
          </a:p>
          <a:p>
            <a:endParaRPr lang="ru-RU" sz="1800" smtClean="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Autofit/>
          </a:bodyPr>
          <a:lstStyle/>
          <a:p>
            <a:pPr>
              <a:defRPr/>
            </a:pPr>
            <a:r>
              <a:rPr lang="ru-RU" sz="2800" dirty="0" smtClean="0"/>
              <a:t>Принцип обмена данными между издателем и подписчиком в системах с шиной событий</a:t>
            </a:r>
            <a:endParaRPr lang="ru-RU" sz="2800" dirty="0"/>
          </a:p>
        </p:txBody>
      </p:sp>
      <p:sp>
        <p:nvSpPr>
          <p:cNvPr id="52227" name="Содержимое 2"/>
          <p:cNvSpPr>
            <a:spLocks noGrp="1"/>
          </p:cNvSpPr>
          <p:nvPr>
            <p:ph idx="1"/>
          </p:nvPr>
        </p:nvSpPr>
        <p:spPr>
          <a:xfrm>
            <a:off x="457200" y="1214438"/>
            <a:ext cx="8686800" cy="2571750"/>
          </a:xfrm>
        </p:spPr>
        <p:txBody>
          <a:bodyPr/>
          <a:lstStyle/>
          <a:p>
            <a:pPr>
              <a:buClrTx/>
              <a:buFont typeface="Wingdings" pitchFamily="2" charset="2"/>
              <a:buChar char="Ø"/>
            </a:pPr>
            <a:r>
              <a:rPr lang="ru-RU" sz="1800" dirty="0" smtClean="0"/>
              <a:t>Условием обмена данными является совпадение подписки на событие и уведомление о событии.</a:t>
            </a:r>
          </a:p>
          <a:p>
            <a:pPr>
              <a:buClrTx/>
              <a:buFont typeface="Wingdings" pitchFamily="2" charset="2"/>
              <a:buChar char="Ø"/>
            </a:pPr>
            <a:r>
              <a:rPr lang="ru-RU" sz="1800" dirty="0" smtClean="0"/>
              <a:t>Во многих случаях событие на самом деле соответствует данным, ставшим доступными. В этом случае при совпадении имеется два сценария:</a:t>
            </a:r>
          </a:p>
          <a:p>
            <a:pPr lvl="1">
              <a:buClrTx/>
              <a:buFont typeface="Wingdings" pitchFamily="2" charset="2"/>
              <a:buChar char="v"/>
            </a:pPr>
            <a:r>
              <a:rPr lang="ru-RU" sz="1400" dirty="0" smtClean="0"/>
              <a:t>Программное обеспечение промежуточного уровня</a:t>
            </a:r>
            <a:r>
              <a:rPr lang="en-US" sz="1400" dirty="0" smtClean="0"/>
              <a:t> (</a:t>
            </a:r>
            <a:r>
              <a:rPr lang="ru-RU" sz="1400" dirty="0" smtClean="0"/>
              <a:t>ПУ) может решить направить подписчикам уведомления вместе с ассоциированными с этим событием данными. Это называется </a:t>
            </a:r>
            <a:r>
              <a:rPr lang="ru-RU" sz="1400" b="1" dirty="0" smtClean="0"/>
              <a:t>процессом с совпадением подписки</a:t>
            </a:r>
            <a:r>
              <a:rPr lang="ru-RU" sz="1400" dirty="0" smtClean="0"/>
              <a:t>.</a:t>
            </a:r>
          </a:p>
          <a:p>
            <a:pPr lvl="1">
              <a:buClrTx/>
              <a:buFont typeface="Wingdings" pitchFamily="2" charset="2"/>
              <a:buChar char="v"/>
            </a:pPr>
            <a:r>
              <a:rPr lang="ru-RU" sz="1400" dirty="0" smtClean="0"/>
              <a:t>Программное </a:t>
            </a:r>
            <a:r>
              <a:rPr lang="ru-RU" sz="1400" b="1" dirty="0" smtClean="0"/>
              <a:t>ПУ передает только уведомление</a:t>
            </a:r>
            <a:r>
              <a:rPr lang="ru-RU" sz="1400" dirty="0" smtClean="0"/>
              <a:t>. При этом подписчики смогут самостоятельно считать требуемые данные. ПО ПУ не предоставляет услуг по хранению данных. Услуги хранения оказываются отдельным сервисом. </a:t>
            </a:r>
          </a:p>
          <a:p>
            <a:endParaRPr lang="ru-RU" dirty="0" smtClean="0"/>
          </a:p>
        </p:txBody>
      </p:sp>
      <p:pic>
        <p:nvPicPr>
          <p:cNvPr id="52228" name="Picture 2"/>
          <p:cNvPicPr>
            <a:picLocks noChangeAspect="1" noChangeArrowheads="1"/>
          </p:cNvPicPr>
          <p:nvPr/>
        </p:nvPicPr>
        <p:blipFill>
          <a:blip r:embed="rId2" cstate="print"/>
          <a:srcRect/>
          <a:stretch>
            <a:fillRect/>
          </a:stretch>
        </p:blipFill>
        <p:spPr bwMode="auto">
          <a:xfrm>
            <a:off x="642938" y="3987800"/>
            <a:ext cx="6715125" cy="2573338"/>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Основная проблема систем публикации/подписки </a:t>
            </a:r>
            <a:endParaRPr lang="ru-RU" dirty="0"/>
          </a:p>
        </p:txBody>
      </p:sp>
      <p:sp>
        <p:nvSpPr>
          <p:cNvPr id="53251" name="Содержимое 2"/>
          <p:cNvSpPr>
            <a:spLocks noGrp="1"/>
          </p:cNvSpPr>
          <p:nvPr>
            <p:ph idx="1"/>
          </p:nvPr>
        </p:nvSpPr>
        <p:spPr/>
        <p:txBody>
          <a:bodyPr/>
          <a:lstStyle/>
          <a:p>
            <a:r>
              <a:rPr lang="ru-RU" sz="1800" dirty="0" smtClean="0"/>
              <a:t>События могут легко запутать работу подписчиков. В качестве примера рассмотрим такую подписку: "Уведомить, когда номер 1060 будет освобожден и дверь в номер будет не заперта". </a:t>
            </a:r>
          </a:p>
          <a:p>
            <a:r>
              <a:rPr lang="ru-RU" sz="1800" dirty="0" smtClean="0"/>
              <a:t>Обычно распределенная система, поддерживающая такие подписки, может быть реализована путем установки независимых сенсоров (датчиков) для мониторинга занятости номера (например, датчики движения) и регистрации состояния дверного замка.</a:t>
            </a:r>
          </a:p>
          <a:p>
            <a:r>
              <a:rPr lang="ru-RU" sz="1800" dirty="0" smtClean="0"/>
              <a:t>Для обеспечения надежной работы такой системы, необходимо сформировать (скомпоновать) такие примитивные события помещаемые в публикуемые данные, на которые можно было бы подписать процессы получатели данных. </a:t>
            </a:r>
          </a:p>
          <a:p>
            <a:r>
              <a:rPr lang="ru-RU" sz="1800" dirty="0" smtClean="0"/>
              <a:t>Компоновка событий оказывается сложной задачей, особенно когда простейшие (примитивные) события генерируются источниками, распределенными по всей системе.</a:t>
            </a:r>
          </a:p>
          <a:p>
            <a:r>
              <a:rPr lang="ru-RU" sz="1800" dirty="0" smtClean="0"/>
              <a:t>Очевидно, что в системах публикации/подписки подобным этой, основная проблема кроется в эффективности и </a:t>
            </a:r>
            <a:r>
              <a:rPr lang="ru-RU" sz="1800" dirty="0" err="1" smtClean="0"/>
              <a:t>масштабируемости</a:t>
            </a:r>
            <a:r>
              <a:rPr lang="ru-RU" sz="1800" dirty="0" smtClean="0"/>
              <a:t> реализации сравнения подписок и уведомлений.</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3500438"/>
            <a:ext cx="8686800" cy="838200"/>
          </a:xfrm>
        </p:spPr>
        <p:txBody>
          <a:bodyPr>
            <a:normAutofit fontScale="90000"/>
          </a:bodyPr>
          <a:lstStyle/>
          <a:p>
            <a:r>
              <a:rPr lang="ru-RU" dirty="0" smtClean="0"/>
              <a:t>СПОСОБЫ реализации ПО промежуточного слоя</a:t>
            </a:r>
            <a:endParaRPr lang="ru-RU"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Организация промежуточного ПО (</a:t>
            </a:r>
            <a:r>
              <a:rPr lang="en-US" dirty="0" err="1" smtClean="0"/>
              <a:t>midleware</a:t>
            </a:r>
            <a:r>
              <a:rPr lang="en-US" dirty="0" smtClean="0"/>
              <a:t>)</a:t>
            </a:r>
            <a:endParaRPr lang="ru-RU" dirty="0"/>
          </a:p>
        </p:txBody>
      </p:sp>
      <p:sp>
        <p:nvSpPr>
          <p:cNvPr id="54275" name="Содержимое 2"/>
          <p:cNvSpPr>
            <a:spLocks noGrp="1"/>
          </p:cNvSpPr>
          <p:nvPr>
            <p:ph idx="1"/>
          </p:nvPr>
        </p:nvSpPr>
        <p:spPr/>
        <p:txBody>
          <a:bodyPr/>
          <a:lstStyle/>
          <a:p>
            <a:r>
              <a:rPr lang="ru-RU" smtClean="0"/>
              <a:t>При организации ПО промежуточного уровня в системах основанных на объектных компонентах, часто используются два шаблона проектирования:</a:t>
            </a:r>
          </a:p>
          <a:p>
            <a:pPr lvl="1"/>
            <a:r>
              <a:rPr lang="ru-RU" smtClean="0"/>
              <a:t>Оболочки (</a:t>
            </a:r>
            <a:r>
              <a:rPr lang="en-US" smtClean="0"/>
              <a:t>Wrappers</a:t>
            </a:r>
            <a:r>
              <a:rPr lang="ru-RU" smtClean="0"/>
              <a:t>).</a:t>
            </a:r>
            <a:endParaRPr lang="en-US" smtClean="0"/>
          </a:p>
          <a:p>
            <a:pPr lvl="1"/>
            <a:r>
              <a:rPr lang="ru-RU" smtClean="0"/>
              <a:t>Перехватчики (</a:t>
            </a:r>
            <a:r>
              <a:rPr lang="en-US" smtClean="0"/>
              <a:t>Interceptors</a:t>
            </a:r>
            <a:r>
              <a:rPr lang="ru-RU" smtClean="0"/>
              <a:t>).</a:t>
            </a:r>
          </a:p>
          <a:p>
            <a:r>
              <a:rPr lang="ru-RU" smtClean="0"/>
              <a:t>Их применение направлено на достижение открытости системы.</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smtClean="0"/>
              <a:t>Wrappers </a:t>
            </a:r>
            <a:r>
              <a:rPr lang="ru-RU" dirty="0" smtClean="0"/>
              <a:t>или </a:t>
            </a:r>
            <a:r>
              <a:rPr lang="en-US" dirty="0" smtClean="0"/>
              <a:t>Adapters</a:t>
            </a:r>
            <a:endParaRPr lang="ru-RU" dirty="0"/>
          </a:p>
        </p:txBody>
      </p:sp>
      <p:sp>
        <p:nvSpPr>
          <p:cNvPr id="55299" name="Содержимое 2"/>
          <p:cNvSpPr>
            <a:spLocks noGrp="1"/>
          </p:cNvSpPr>
          <p:nvPr>
            <p:ph idx="1"/>
          </p:nvPr>
        </p:nvSpPr>
        <p:spPr>
          <a:xfrm>
            <a:off x="2571750" y="1554163"/>
            <a:ext cx="6419850" cy="3875087"/>
          </a:xfrm>
        </p:spPr>
        <p:txBody>
          <a:bodyPr/>
          <a:lstStyle/>
          <a:p>
            <a:r>
              <a:rPr lang="ru-RU" sz="2000" smtClean="0"/>
              <a:t>При создании распределенных проблем на основе уже существующих компонент мы сразу же сталкиваемся с фундаментальной проблемой:</a:t>
            </a:r>
          </a:p>
          <a:p>
            <a:pPr lvl="1"/>
            <a:r>
              <a:rPr lang="ru-RU" sz="2000" smtClean="0"/>
              <a:t>Интерфейсы предлагаемые унаследованными компонентами, не поддерживаются всеми компонентами.</a:t>
            </a:r>
          </a:p>
          <a:p>
            <a:r>
              <a:rPr lang="ru-RU" sz="1800" smtClean="0"/>
              <a:t>Оболочка  или адаптер – это специальные компоненты которые обеспечивают приемлемый интерфейс для клиента приложения. Функциями адаптера является преобразование интерфейса компонента-сервер в вид удобный для компонента –клиента.</a:t>
            </a:r>
          </a:p>
          <a:p>
            <a:r>
              <a:rPr lang="en-US" sz="1800" smtClean="0"/>
              <a:t>Wrapper </a:t>
            </a:r>
            <a:r>
              <a:rPr lang="ru-RU" sz="1800" smtClean="0"/>
              <a:t> реализуется как компонент посредник, обеспечивающий приложению возможность вызова удаленного объекта.</a:t>
            </a:r>
          </a:p>
          <a:p>
            <a:r>
              <a:rPr lang="ru-RU" sz="1800" smtClean="0"/>
              <a:t>При необходимости обеспечить взаимодействие между </a:t>
            </a:r>
            <a:r>
              <a:rPr lang="en-US" sz="1800" smtClean="0"/>
              <a:t>N </a:t>
            </a:r>
            <a:r>
              <a:rPr lang="ru-RU" sz="1800" smtClean="0"/>
              <a:t>компонентами потребуется создать </a:t>
            </a:r>
            <a:r>
              <a:rPr lang="en-US" sz="1800" smtClean="0"/>
              <a:t>N(N-1)=O(N</a:t>
            </a:r>
            <a:r>
              <a:rPr lang="en-US" sz="1800" baseline="30000" smtClean="0"/>
              <a:t>2</a:t>
            </a:r>
            <a:r>
              <a:rPr lang="en-US" sz="1800" smtClean="0"/>
              <a:t>) </a:t>
            </a:r>
            <a:r>
              <a:rPr lang="ru-RU" sz="1800" smtClean="0"/>
              <a:t>адаптеров.</a:t>
            </a:r>
          </a:p>
        </p:txBody>
      </p:sp>
      <p:pic>
        <p:nvPicPr>
          <p:cNvPr id="55300" name="Picture 2"/>
          <p:cNvPicPr>
            <a:picLocks noChangeAspect="1" noChangeArrowheads="1"/>
          </p:cNvPicPr>
          <p:nvPr/>
        </p:nvPicPr>
        <p:blipFill>
          <a:blip r:embed="rId2" cstate="print"/>
          <a:srcRect/>
          <a:stretch>
            <a:fillRect/>
          </a:stretch>
        </p:blipFill>
        <p:spPr bwMode="auto">
          <a:xfrm>
            <a:off x="357188" y="2786063"/>
            <a:ext cx="2243137" cy="1763712"/>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Брокер сообщений</a:t>
            </a:r>
            <a:endParaRPr lang="ru-RU" dirty="0"/>
          </a:p>
        </p:txBody>
      </p:sp>
      <p:sp>
        <p:nvSpPr>
          <p:cNvPr id="56323" name="Содержимое 2"/>
          <p:cNvSpPr>
            <a:spLocks noGrp="1"/>
          </p:cNvSpPr>
          <p:nvPr>
            <p:ph idx="1"/>
          </p:nvPr>
        </p:nvSpPr>
        <p:spPr>
          <a:xfrm>
            <a:off x="2857500" y="1554163"/>
            <a:ext cx="6134100" cy="4525962"/>
          </a:xfrm>
        </p:spPr>
        <p:txBody>
          <a:bodyPr/>
          <a:lstStyle/>
          <a:p>
            <a:r>
              <a:rPr lang="ru-RU" sz="1800" smtClean="0"/>
              <a:t>Уменьшить число адаптеров можно создав промежуточное ПО, которое обеспечит централизованное управление доступом между различными приложениями.</a:t>
            </a:r>
          </a:p>
          <a:p>
            <a:r>
              <a:rPr lang="ru-RU" sz="1800" smtClean="0"/>
              <a:t>Часто роль такого ПО выполняет брокер сообщений. </a:t>
            </a:r>
          </a:p>
          <a:p>
            <a:r>
              <a:rPr lang="ru-RU" sz="1800" smtClean="0"/>
              <a:t>Приложения просто посылают брокеру запросы, содержащие всю необходимую информацию для доступа к другому приложению.</a:t>
            </a:r>
          </a:p>
          <a:p>
            <a:r>
              <a:rPr lang="ru-RU" sz="1800" smtClean="0"/>
              <a:t>В свою очередь брокер, зная как подключиться к требуемому приложению, обращается к нему и получив ответ переправляет его к приложению инициировавшему запрос. В этом случае необходимо реализовать только 2</a:t>
            </a:r>
            <a:r>
              <a:rPr lang="en-US" sz="1800" smtClean="0"/>
              <a:t>N</a:t>
            </a:r>
            <a:r>
              <a:rPr lang="ru-RU" sz="1800" smtClean="0"/>
              <a:t>=</a:t>
            </a:r>
            <a:r>
              <a:rPr lang="en-US" sz="1800" smtClean="0"/>
              <a:t>O(N) </a:t>
            </a:r>
            <a:r>
              <a:rPr lang="ru-RU" sz="1800" smtClean="0"/>
              <a:t>адаптеров, вместо </a:t>
            </a:r>
            <a:r>
              <a:rPr lang="en-US" sz="1800" smtClean="0"/>
              <a:t>O(N</a:t>
            </a:r>
            <a:r>
              <a:rPr lang="en-US" sz="1800" baseline="30000" smtClean="0"/>
              <a:t>2</a:t>
            </a:r>
            <a:r>
              <a:rPr lang="en-US" sz="1800" smtClean="0"/>
              <a:t>) </a:t>
            </a:r>
            <a:r>
              <a:rPr lang="ru-RU" sz="1800" smtClean="0"/>
              <a:t>.</a:t>
            </a:r>
          </a:p>
          <a:p>
            <a:endParaRPr lang="ru-RU" smtClean="0"/>
          </a:p>
        </p:txBody>
      </p:sp>
      <p:pic>
        <p:nvPicPr>
          <p:cNvPr id="56324" name="Picture 2"/>
          <p:cNvPicPr>
            <a:picLocks noChangeAspect="1" noChangeArrowheads="1"/>
          </p:cNvPicPr>
          <p:nvPr/>
        </p:nvPicPr>
        <p:blipFill>
          <a:blip r:embed="rId2" cstate="print"/>
          <a:srcRect/>
          <a:stretch>
            <a:fillRect/>
          </a:stretch>
        </p:blipFill>
        <p:spPr bwMode="auto">
          <a:xfrm>
            <a:off x="214313" y="2143125"/>
            <a:ext cx="2671762" cy="2347913"/>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Перехватчики обращений (</a:t>
            </a:r>
            <a:r>
              <a:rPr lang="en-US" dirty="0" smtClean="0"/>
              <a:t>interceptors)</a:t>
            </a:r>
            <a:endParaRPr lang="ru-RU" dirty="0"/>
          </a:p>
        </p:txBody>
      </p:sp>
      <p:sp>
        <p:nvSpPr>
          <p:cNvPr id="57347" name="Содержимое 2"/>
          <p:cNvSpPr>
            <a:spLocks noGrp="1"/>
          </p:cNvSpPr>
          <p:nvPr>
            <p:ph idx="1"/>
          </p:nvPr>
        </p:nvSpPr>
        <p:spPr>
          <a:xfrm>
            <a:off x="357188" y="1554163"/>
            <a:ext cx="8634412" cy="946150"/>
          </a:xfrm>
        </p:spPr>
        <p:txBody>
          <a:bodyPr/>
          <a:lstStyle/>
          <a:p>
            <a:r>
              <a:rPr lang="ru-RU" sz="1800" smtClean="0"/>
              <a:t>Концептуально перехватчик обращений, прерывает нормальный процесс вызова компонент и позволят исполнить другой фрагмент кода, исходя из нужд приложения.</a:t>
            </a:r>
          </a:p>
        </p:txBody>
      </p:sp>
      <p:sp>
        <p:nvSpPr>
          <p:cNvPr id="57348" name="Прямоугольник 4"/>
          <p:cNvSpPr>
            <a:spLocks noChangeArrowheads="1"/>
          </p:cNvSpPr>
          <p:nvPr/>
        </p:nvSpPr>
        <p:spPr bwMode="auto">
          <a:xfrm>
            <a:off x="4857750" y="2214563"/>
            <a:ext cx="3929063" cy="4524375"/>
          </a:xfrm>
          <a:prstGeom prst="rect">
            <a:avLst/>
          </a:prstGeom>
          <a:noFill/>
          <a:ln w="9525">
            <a:noFill/>
            <a:miter lim="800000"/>
            <a:headEnd/>
            <a:tailEnd/>
          </a:ln>
        </p:spPr>
        <p:txBody>
          <a:bodyPr>
            <a:spAutoFit/>
          </a:bodyPr>
          <a:lstStyle/>
          <a:p>
            <a:r>
              <a:rPr lang="ru-RU" sz="1600"/>
              <a:t>Базовая идея проста (не перехватываемый вызов):</a:t>
            </a:r>
          </a:p>
          <a:p>
            <a:r>
              <a:rPr lang="ru-RU" sz="1600"/>
              <a:t>Объект А вызывает метод принадлежащий объекту В, но объект В располагается на другой машине. Такой удаленный вызов метода выполняется за 3 шага:</a:t>
            </a:r>
          </a:p>
          <a:p>
            <a:r>
              <a:rPr lang="ru-RU" sz="1600"/>
              <a:t>1.Объект А предлагает, тот же интерфейс, что и объект В. Вызов метода описан в интерфейсе.</a:t>
            </a:r>
          </a:p>
          <a:p>
            <a:r>
              <a:rPr lang="ru-RU" sz="1600"/>
              <a:t>2. Вызов метода  объекта В преобразуется к нужному виду промежуточным ПО находящемся на машине А.</a:t>
            </a:r>
          </a:p>
          <a:p>
            <a:r>
              <a:rPr lang="ru-RU" sz="1600"/>
              <a:t> 3. И наконец, вызов объекта преобразуется в сообщение, посылаемое через сетевой интерфейс, как это определено локальной ОС А</a:t>
            </a:r>
          </a:p>
        </p:txBody>
      </p:sp>
      <p:pic>
        <p:nvPicPr>
          <p:cNvPr id="57349" name="Picture 1"/>
          <p:cNvPicPr>
            <a:picLocks noChangeAspect="1" noChangeArrowheads="1"/>
          </p:cNvPicPr>
          <p:nvPr/>
        </p:nvPicPr>
        <p:blipFill>
          <a:blip r:embed="rId2" cstate="print"/>
          <a:srcRect/>
          <a:stretch>
            <a:fillRect/>
          </a:stretch>
        </p:blipFill>
        <p:spPr bwMode="auto">
          <a:xfrm>
            <a:off x="142875" y="2500313"/>
            <a:ext cx="4643438" cy="4008437"/>
          </a:xfrm>
          <a:prstGeom prst="rect">
            <a:avLst/>
          </a:prstGeom>
          <a:noFill/>
          <a:ln w="9525">
            <a:noFill/>
            <a:miter lim="800000"/>
            <a:headEnd/>
            <a:tailEnd/>
          </a:ln>
        </p:spPr>
      </p:pic>
      <p:cxnSp>
        <p:nvCxnSpPr>
          <p:cNvPr id="8" name="Прямая со стрелкой 7"/>
          <p:cNvCxnSpPr/>
          <p:nvPr/>
        </p:nvCxnSpPr>
        <p:spPr>
          <a:xfrm rot="5400000">
            <a:off x="3536156" y="2464594"/>
            <a:ext cx="1357313" cy="1285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Обращение к репликам объекта В</a:t>
            </a:r>
            <a:endParaRPr lang="ru-RU" dirty="0"/>
          </a:p>
        </p:txBody>
      </p:sp>
      <p:sp>
        <p:nvSpPr>
          <p:cNvPr id="58371" name="Содержимое 2"/>
          <p:cNvSpPr>
            <a:spLocks noGrp="1"/>
          </p:cNvSpPr>
          <p:nvPr>
            <p:ph idx="1"/>
          </p:nvPr>
        </p:nvSpPr>
        <p:spPr>
          <a:xfrm>
            <a:off x="4714875" y="1554163"/>
            <a:ext cx="4276725" cy="4525962"/>
          </a:xfrm>
        </p:spPr>
        <p:txBody>
          <a:bodyPr/>
          <a:lstStyle/>
          <a:p>
            <a:pPr>
              <a:buClrTx/>
              <a:buFont typeface="Wingdings" pitchFamily="2" charset="2"/>
              <a:buChar char="Ø"/>
            </a:pPr>
            <a:r>
              <a:rPr lang="ru-RU" sz="1600" smtClean="0"/>
              <a:t>Представим, что объект В имеет несколько реплик. В этом случае мы должны обратиться к каждой реплике. В этом может помочь перехватчик – запроса (</a:t>
            </a:r>
            <a:r>
              <a:rPr lang="en-US" sz="1600" b="1" smtClean="0"/>
              <a:t>request-level interceptor</a:t>
            </a:r>
            <a:r>
              <a:rPr lang="en-US" sz="1600" smtClean="0"/>
              <a:t>).</a:t>
            </a:r>
          </a:p>
          <a:p>
            <a:pPr>
              <a:buClrTx/>
              <a:buFont typeface="Wingdings" pitchFamily="2" charset="2"/>
              <a:buChar char="Ø"/>
            </a:pPr>
            <a:r>
              <a:rPr lang="ru-RU" sz="1600" smtClean="0"/>
              <a:t>Хотя объект А ничего не знает о других экземплярах В, но о них  знает ПО промежуточного слоя объекта В</a:t>
            </a:r>
            <a:r>
              <a:rPr lang="en-US" sz="1600" smtClean="0"/>
              <a:t>,</a:t>
            </a:r>
            <a:r>
              <a:rPr lang="ru-RU" sz="1600" smtClean="0"/>
              <a:t> выполняющее роль перехватчика обращений уровня  запроса.</a:t>
            </a:r>
          </a:p>
          <a:p>
            <a:pPr>
              <a:buClrTx/>
              <a:buFont typeface="Wingdings" pitchFamily="2" charset="2"/>
              <a:buChar char="Ø"/>
            </a:pPr>
            <a:r>
              <a:rPr lang="ru-RU" sz="1600" smtClean="0"/>
              <a:t>В конце концов  вызов удаленного объекта  должен быть передан по сети, для этого необходимо обратиться к интерфейсу  локальной ОС А. </a:t>
            </a:r>
          </a:p>
          <a:p>
            <a:pPr>
              <a:buClrTx/>
              <a:buFont typeface="Wingdings" pitchFamily="2" charset="2"/>
              <a:buChar char="Ø"/>
            </a:pPr>
            <a:r>
              <a:rPr lang="ru-RU" sz="1600" smtClean="0"/>
              <a:t>На этом уровне используется перехватчик  уровня сообщения (</a:t>
            </a:r>
            <a:r>
              <a:rPr lang="en-US" sz="1600" b="1" smtClean="0"/>
              <a:t>message-level interceptor</a:t>
            </a:r>
            <a:r>
              <a:rPr lang="en-US" sz="1600" smtClean="0"/>
              <a:t>) </a:t>
            </a:r>
            <a:r>
              <a:rPr lang="ru-RU" sz="1600" smtClean="0"/>
              <a:t>для  передачи вызова удаленному объекту на машине В.</a:t>
            </a:r>
          </a:p>
        </p:txBody>
      </p:sp>
      <p:pic>
        <p:nvPicPr>
          <p:cNvPr id="58372" name="Picture 1"/>
          <p:cNvPicPr>
            <a:picLocks noChangeAspect="1" noChangeArrowheads="1"/>
          </p:cNvPicPr>
          <p:nvPr/>
        </p:nvPicPr>
        <p:blipFill>
          <a:blip r:embed="rId2" cstate="print"/>
          <a:srcRect/>
          <a:stretch>
            <a:fillRect/>
          </a:stretch>
        </p:blipFill>
        <p:spPr bwMode="auto">
          <a:xfrm>
            <a:off x="142875" y="1714500"/>
            <a:ext cx="4643438" cy="4008438"/>
          </a:xfrm>
          <a:prstGeom prst="rect">
            <a:avLst/>
          </a:prstGeom>
          <a:noFill/>
          <a:ln w="9525">
            <a:noFill/>
            <a:miter lim="800000"/>
            <a:headEnd/>
            <a:tailEnd/>
          </a:ln>
        </p:spPr>
      </p:pic>
      <p:cxnSp>
        <p:nvCxnSpPr>
          <p:cNvPr id="6" name="Прямая со стрелкой 5"/>
          <p:cNvCxnSpPr/>
          <p:nvPr/>
        </p:nvCxnSpPr>
        <p:spPr>
          <a:xfrm rot="10800000" flipV="1">
            <a:off x="3000375" y="1714500"/>
            <a:ext cx="1714500" cy="1285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rmAutofit fontScale="90000"/>
          </a:bodyPr>
          <a:lstStyle/>
          <a:p>
            <a:pPr>
              <a:defRPr/>
            </a:pPr>
            <a:r>
              <a:rPr lang="ru-RU" dirty="0" smtClean="0"/>
              <a:t>Многоуровневая организация стека сетевых протоколов</a:t>
            </a:r>
            <a:endParaRPr lang="ru-RU" dirty="0"/>
          </a:p>
        </p:txBody>
      </p:sp>
      <p:sp>
        <p:nvSpPr>
          <p:cNvPr id="26627" name="Содержимое 2"/>
          <p:cNvSpPr>
            <a:spLocks noGrp="1"/>
          </p:cNvSpPr>
          <p:nvPr>
            <p:ph idx="1"/>
          </p:nvPr>
        </p:nvSpPr>
        <p:spPr>
          <a:xfrm>
            <a:off x="285750" y="1214438"/>
            <a:ext cx="8686800" cy="731837"/>
          </a:xfrm>
        </p:spPr>
        <p:txBody>
          <a:bodyPr/>
          <a:lstStyle/>
          <a:p>
            <a:pPr>
              <a:buClrTx/>
              <a:buFont typeface="Wingdings" pitchFamily="2" charset="2"/>
              <a:buChar char="Ø"/>
            </a:pPr>
            <a:r>
              <a:rPr lang="ru-RU" sz="2400" smtClean="0"/>
              <a:t>Примером такой организации может служить стек сетевых протоколов, например </a:t>
            </a:r>
            <a:r>
              <a:rPr lang="en-US" sz="2400" smtClean="0"/>
              <a:t>: TCP/IP</a:t>
            </a:r>
            <a:endParaRPr lang="ru-RU" sz="2400" smtClean="0"/>
          </a:p>
        </p:txBody>
      </p:sp>
      <p:pic>
        <p:nvPicPr>
          <p:cNvPr id="26628" name="Picture 2"/>
          <p:cNvPicPr>
            <a:picLocks noChangeAspect="1" noChangeArrowheads="1"/>
          </p:cNvPicPr>
          <p:nvPr/>
        </p:nvPicPr>
        <p:blipFill>
          <a:blip r:embed="rId2" cstate="print"/>
          <a:srcRect/>
          <a:stretch>
            <a:fillRect/>
          </a:stretch>
        </p:blipFill>
        <p:spPr bwMode="auto">
          <a:xfrm>
            <a:off x="0" y="2071688"/>
            <a:ext cx="6148388" cy="4078287"/>
          </a:xfrm>
          <a:prstGeom prst="rect">
            <a:avLst/>
          </a:prstGeom>
          <a:noFill/>
          <a:ln w="9525">
            <a:noFill/>
            <a:miter lim="800000"/>
            <a:headEnd/>
            <a:tailEnd/>
          </a:ln>
        </p:spPr>
      </p:pic>
      <p:sp>
        <p:nvSpPr>
          <p:cNvPr id="26629" name="Прямоугольник 4"/>
          <p:cNvSpPr>
            <a:spLocks noChangeArrowheads="1"/>
          </p:cNvSpPr>
          <p:nvPr/>
        </p:nvSpPr>
        <p:spPr bwMode="auto">
          <a:xfrm>
            <a:off x="6143625" y="1928813"/>
            <a:ext cx="2857500" cy="3908425"/>
          </a:xfrm>
          <a:prstGeom prst="rect">
            <a:avLst/>
          </a:prstGeom>
          <a:noFill/>
          <a:ln w="9525">
            <a:noFill/>
            <a:miter lim="800000"/>
            <a:headEnd/>
            <a:tailEnd/>
          </a:ln>
        </p:spPr>
        <p:txBody>
          <a:bodyPr>
            <a:spAutoFit/>
          </a:bodyPr>
          <a:lstStyle/>
          <a:p>
            <a:pPr>
              <a:buFont typeface="Wingdings" pitchFamily="2" charset="2"/>
              <a:buChar char="Ø"/>
            </a:pPr>
            <a:r>
              <a:rPr lang="ru-RU">
                <a:latin typeface="Franklin Gothic Book" pitchFamily="34" charset="0"/>
              </a:rPr>
              <a:t>В этой архитектуре определены  следующие понятия (концепты):</a:t>
            </a:r>
          </a:p>
          <a:p>
            <a:pPr>
              <a:buFont typeface="Wingdings" pitchFamily="2" charset="2"/>
              <a:buChar char="Ø"/>
            </a:pPr>
            <a:r>
              <a:rPr lang="ru-RU">
                <a:latin typeface="Franklin Gothic Book" pitchFamily="34" charset="0"/>
              </a:rPr>
              <a:t> </a:t>
            </a:r>
            <a:r>
              <a:rPr lang="ru-RU" sz="1600">
                <a:latin typeface="Franklin Gothic Book" pitchFamily="34" charset="0"/>
              </a:rPr>
              <a:t>интерфейс - определяет функции нижележащего уровня, вызываемые вышележащим уровнем;</a:t>
            </a:r>
          </a:p>
          <a:p>
            <a:pPr>
              <a:buFont typeface="Wingdings" pitchFamily="2" charset="2"/>
              <a:buChar char="Ø"/>
            </a:pPr>
            <a:r>
              <a:rPr lang="ru-RU" sz="1600">
                <a:latin typeface="Franklin Gothic Book" pitchFamily="34" charset="0"/>
              </a:rPr>
              <a:t>протокол -  процедуры и правила, которым должны следовать обе взаимодействующие стороны при обмене информацией на данном уровня;</a:t>
            </a:r>
          </a:p>
          <a:p>
            <a:pPr>
              <a:buFont typeface="Wingdings" pitchFamily="2" charset="2"/>
              <a:buChar char="Ø"/>
            </a:pPr>
            <a:r>
              <a:rPr lang="ru-RU" sz="1600">
                <a:latin typeface="Franklin Gothic Book" pitchFamily="34" charset="0"/>
              </a:rPr>
              <a:t>сервис, реализуется средствами одного уровня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Адаптируемое ПО промежуточного слоя</a:t>
            </a:r>
            <a:endParaRPr lang="ru-RU" dirty="0"/>
          </a:p>
        </p:txBody>
      </p:sp>
      <p:sp>
        <p:nvSpPr>
          <p:cNvPr id="59395" name="Содержимое 2"/>
          <p:cNvSpPr>
            <a:spLocks noGrp="1"/>
          </p:cNvSpPr>
          <p:nvPr>
            <p:ph idx="1"/>
          </p:nvPr>
        </p:nvSpPr>
        <p:spPr>
          <a:xfrm>
            <a:off x="304800" y="1554163"/>
            <a:ext cx="8686800" cy="2732087"/>
          </a:xfrm>
        </p:spPr>
        <p:txBody>
          <a:bodyPr/>
          <a:lstStyle/>
          <a:p>
            <a:r>
              <a:rPr lang="ru-RU" sz="1600" dirty="0" smtClean="0"/>
              <a:t>Необходимость в адаптируемом промежуточном ПО возникает из-за того, что в окружении РС постоянно возникают изменения: отказ аппаратных средств; сбои электропитания; не соответствие предоставляемого сетью качества обслуживания, требуемому; перенос приложение в другое окружение и т.п.</a:t>
            </a:r>
          </a:p>
          <a:p>
            <a:r>
              <a:rPr lang="ru-RU" sz="1600" dirty="0" smtClean="0"/>
              <a:t>Вместо того, чтобы обрабатывать все эти изменения окружающей среды в приложении, эту обработку переносят на уровень промежуточного ПО. </a:t>
            </a:r>
          </a:p>
          <a:p>
            <a:r>
              <a:rPr lang="ru-RU" sz="1600" dirty="0" smtClean="0"/>
              <a:t>Такое сильное влияние окружения на  распределенную систему требует от разработчиков разрабатывать  промежуточного ПО устойчивое к этим изменениям. </a:t>
            </a:r>
          </a:p>
          <a:p>
            <a:r>
              <a:rPr lang="ru-RU" sz="1600" dirty="0" smtClean="0"/>
              <a:t>Такое ПО называют адаптивным, т.е. способным к изменению при изменении внешних условий, за счет  целенаправленной его модификации, часто без  перезагрузки.  </a:t>
            </a:r>
          </a:p>
          <a:p>
            <a:endParaRPr lang="ru-RU" sz="1600" dirty="0" smtClean="0"/>
          </a:p>
        </p:txBody>
      </p:sp>
      <p:grpSp>
        <p:nvGrpSpPr>
          <p:cNvPr id="59396" name="Группа 30"/>
          <p:cNvGrpSpPr>
            <a:grpSpLocks/>
          </p:cNvGrpSpPr>
          <p:nvPr/>
        </p:nvGrpSpPr>
        <p:grpSpPr bwMode="auto">
          <a:xfrm>
            <a:off x="2285984" y="4214818"/>
            <a:ext cx="4357688" cy="2428875"/>
            <a:chOff x="214282" y="4214818"/>
            <a:chExt cx="4357718" cy="2428892"/>
          </a:xfrm>
        </p:grpSpPr>
        <p:sp>
          <p:nvSpPr>
            <p:cNvPr id="4" name="Прямоугольник 3"/>
            <p:cNvSpPr/>
            <p:nvPr/>
          </p:nvSpPr>
          <p:spPr>
            <a:xfrm>
              <a:off x="1714480" y="4214818"/>
              <a:ext cx="1143008"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А</a:t>
              </a:r>
            </a:p>
          </p:txBody>
        </p:sp>
        <p:sp>
          <p:nvSpPr>
            <p:cNvPr id="5" name="Прямоугольник 4"/>
            <p:cNvSpPr/>
            <p:nvPr/>
          </p:nvSpPr>
          <p:spPr>
            <a:xfrm>
              <a:off x="1785918" y="6215082"/>
              <a:ext cx="1143008"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Д</a:t>
              </a:r>
            </a:p>
          </p:txBody>
        </p:sp>
        <p:sp>
          <p:nvSpPr>
            <p:cNvPr id="6" name="Прямоугольник 5"/>
            <p:cNvSpPr/>
            <p:nvPr/>
          </p:nvSpPr>
          <p:spPr>
            <a:xfrm>
              <a:off x="214282" y="5143513"/>
              <a:ext cx="1143008"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В</a:t>
              </a:r>
            </a:p>
          </p:txBody>
        </p:sp>
        <p:sp>
          <p:nvSpPr>
            <p:cNvPr id="7" name="Прямоугольник 6"/>
            <p:cNvSpPr/>
            <p:nvPr/>
          </p:nvSpPr>
          <p:spPr>
            <a:xfrm>
              <a:off x="3428992" y="5143513"/>
              <a:ext cx="1143008"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С</a:t>
              </a:r>
            </a:p>
          </p:txBody>
        </p:sp>
        <p:sp>
          <p:nvSpPr>
            <p:cNvPr id="8" name="Блок-схема: решение 7"/>
            <p:cNvSpPr/>
            <p:nvPr/>
          </p:nvSpPr>
          <p:spPr>
            <a:xfrm>
              <a:off x="1857356" y="5000637"/>
              <a:ext cx="857256" cy="64294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100" dirty="0">
                  <a:solidFill>
                    <a:schemeClr val="tx1"/>
                  </a:solidFill>
                </a:rPr>
                <a:t>Е=1</a:t>
              </a:r>
            </a:p>
          </p:txBody>
        </p:sp>
        <p:cxnSp>
          <p:nvCxnSpPr>
            <p:cNvPr id="10" name="Прямая со стрелкой 9"/>
            <p:cNvCxnSpPr>
              <a:stCxn id="8" idx="3"/>
              <a:endCxn id="7" idx="1"/>
            </p:cNvCxnSpPr>
            <p:nvPr/>
          </p:nvCxnSpPr>
          <p:spPr>
            <a:xfrm>
              <a:off x="2714612" y="5322901"/>
              <a:ext cx="714380" cy="349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endCxn id="6" idx="3"/>
            </p:cNvCxnSpPr>
            <p:nvPr/>
          </p:nvCxnSpPr>
          <p:spPr>
            <a:xfrm rot="10800000" flipV="1">
              <a:off x="1357290" y="5322901"/>
              <a:ext cx="571504" cy="349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endCxn id="8" idx="0"/>
            </p:cNvCxnSpPr>
            <p:nvPr/>
          </p:nvCxnSpPr>
          <p:spPr>
            <a:xfrm rot="5400000">
              <a:off x="2089133" y="4803784"/>
              <a:ext cx="393703"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26"/>
            <p:cNvCxnSpPr>
              <a:stCxn id="6" idx="2"/>
              <a:endCxn id="5" idx="1"/>
            </p:cNvCxnSpPr>
            <p:nvPr/>
          </p:nvCxnSpPr>
          <p:spPr>
            <a:xfrm rot="16200000" flipH="1">
              <a:off x="857224" y="5500702"/>
              <a:ext cx="857256" cy="1000132"/>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hape 27"/>
            <p:cNvCxnSpPr>
              <a:endCxn id="5" idx="3"/>
            </p:cNvCxnSpPr>
            <p:nvPr/>
          </p:nvCxnSpPr>
          <p:spPr>
            <a:xfrm rot="10800000" flipV="1">
              <a:off x="2928926" y="5572141"/>
              <a:ext cx="1071570" cy="857256"/>
            </a:xfrm>
            <a:prstGeom prst="bentConnector3">
              <a:avLst>
                <a:gd name="adj1" fmla="val -6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Замена компонент во время исполнения</a:t>
            </a:r>
            <a:endParaRPr lang="ru-RU" dirty="0"/>
          </a:p>
        </p:txBody>
      </p:sp>
      <p:sp>
        <p:nvSpPr>
          <p:cNvPr id="60419" name="Содержимое 2"/>
          <p:cNvSpPr>
            <a:spLocks noGrp="1"/>
          </p:cNvSpPr>
          <p:nvPr>
            <p:ph idx="1"/>
          </p:nvPr>
        </p:nvSpPr>
        <p:spPr>
          <a:xfrm>
            <a:off x="304800" y="1554163"/>
            <a:ext cx="8686800" cy="2732087"/>
          </a:xfrm>
        </p:spPr>
        <p:txBody>
          <a:bodyPr/>
          <a:lstStyle/>
          <a:p>
            <a:r>
              <a:rPr lang="ru-RU" sz="1600" dirty="0" smtClean="0"/>
              <a:t>Примером такого подхода является </a:t>
            </a:r>
            <a:r>
              <a:rPr lang="ru-RU" sz="1600" b="1" dirty="0" smtClean="0"/>
              <a:t>замена программных компонент  </a:t>
            </a:r>
            <a:r>
              <a:rPr lang="ru-RU" sz="1600" dirty="0" smtClean="0"/>
              <a:t>в момент их исполнения. Этот способ является одним из наиболее  широко распространенных  среди  других  существующих подходов используемых  для создания адаптируемого ПО промежуточного слоя.</a:t>
            </a:r>
          </a:p>
          <a:p>
            <a:r>
              <a:rPr lang="ru-RU" sz="1600" dirty="0" smtClean="0"/>
              <a:t>Проектирование на основе объектных компонент  поддерживает видоизменяемость на основе изменения компоновки компонент.  </a:t>
            </a:r>
          </a:p>
          <a:p>
            <a:r>
              <a:rPr lang="ru-RU" sz="1600" dirty="0" smtClean="0"/>
              <a:t>Система может быть сконфигурирована </a:t>
            </a:r>
            <a:r>
              <a:rPr lang="ru-RU" sz="1600" b="1" dirty="0" smtClean="0"/>
              <a:t>статически на этапе проектирования  </a:t>
            </a:r>
            <a:r>
              <a:rPr lang="ru-RU" sz="1600" dirty="0" smtClean="0"/>
              <a:t>либо </a:t>
            </a:r>
            <a:r>
              <a:rPr lang="ru-RU" sz="1600" b="1" dirty="0" smtClean="0"/>
              <a:t>динамически во время исполнения кода</a:t>
            </a:r>
            <a:r>
              <a:rPr lang="ru-RU" sz="1600" dirty="0" smtClean="0"/>
              <a:t>. В последнем случае требуется поддержка позднего связывания не только в языках программирования, но и со стороны операционной системы, когда выполняется загрузка или выгрузка модулей.</a:t>
            </a:r>
          </a:p>
        </p:txBody>
      </p:sp>
      <p:grpSp>
        <p:nvGrpSpPr>
          <p:cNvPr id="60420" name="Группа 8"/>
          <p:cNvGrpSpPr>
            <a:grpSpLocks/>
          </p:cNvGrpSpPr>
          <p:nvPr/>
        </p:nvGrpSpPr>
        <p:grpSpPr bwMode="auto">
          <a:xfrm>
            <a:off x="571500" y="4500563"/>
            <a:ext cx="1928813" cy="1571625"/>
            <a:chOff x="571472" y="4500570"/>
            <a:chExt cx="1928826" cy="1571636"/>
          </a:xfrm>
        </p:grpSpPr>
        <p:sp>
          <p:nvSpPr>
            <p:cNvPr id="4" name="Прямоугольник 3"/>
            <p:cNvSpPr/>
            <p:nvPr/>
          </p:nvSpPr>
          <p:spPr>
            <a:xfrm>
              <a:off x="571472" y="4500570"/>
              <a:ext cx="1214446" cy="500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А</a:t>
              </a:r>
            </a:p>
          </p:txBody>
        </p:sp>
        <p:sp>
          <p:nvSpPr>
            <p:cNvPr id="5" name="Прямоугольник 4"/>
            <p:cNvSpPr/>
            <p:nvPr/>
          </p:nvSpPr>
          <p:spPr>
            <a:xfrm>
              <a:off x="785786" y="4857759"/>
              <a:ext cx="1214445" cy="5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В</a:t>
              </a:r>
            </a:p>
          </p:txBody>
        </p:sp>
        <p:sp>
          <p:nvSpPr>
            <p:cNvPr id="6" name="Прямоугольник 5"/>
            <p:cNvSpPr/>
            <p:nvPr/>
          </p:nvSpPr>
          <p:spPr>
            <a:xfrm>
              <a:off x="1000100" y="5214950"/>
              <a:ext cx="1214446" cy="500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С</a:t>
              </a:r>
            </a:p>
          </p:txBody>
        </p:sp>
        <p:sp>
          <p:nvSpPr>
            <p:cNvPr id="7" name="Прямоугольник 6"/>
            <p:cNvSpPr/>
            <p:nvPr/>
          </p:nvSpPr>
          <p:spPr>
            <a:xfrm>
              <a:off x="1285852" y="5572139"/>
              <a:ext cx="1214446" cy="5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endParaRPr lang="ru-RU" dirty="0">
                <a:solidFill>
                  <a:schemeClr val="tx1"/>
                </a:solidFill>
              </a:endParaRPr>
            </a:p>
          </p:txBody>
        </p:sp>
      </p:grpSp>
      <p:sp>
        <p:nvSpPr>
          <p:cNvPr id="8" name="Стрелка вправо с вырезом 7"/>
          <p:cNvSpPr/>
          <p:nvPr/>
        </p:nvSpPr>
        <p:spPr>
          <a:xfrm>
            <a:off x="3000375" y="5000625"/>
            <a:ext cx="1928813" cy="5715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Исполнение</a:t>
            </a:r>
          </a:p>
        </p:txBody>
      </p:sp>
      <p:grpSp>
        <p:nvGrpSpPr>
          <p:cNvPr id="60422" name="Группа 9"/>
          <p:cNvGrpSpPr>
            <a:grpSpLocks/>
          </p:cNvGrpSpPr>
          <p:nvPr/>
        </p:nvGrpSpPr>
        <p:grpSpPr bwMode="auto">
          <a:xfrm>
            <a:off x="5286375" y="4500563"/>
            <a:ext cx="1928813" cy="1571625"/>
            <a:chOff x="571472" y="4500570"/>
            <a:chExt cx="1928826" cy="1571636"/>
          </a:xfrm>
        </p:grpSpPr>
        <p:sp>
          <p:nvSpPr>
            <p:cNvPr id="11" name="Прямоугольник 10"/>
            <p:cNvSpPr/>
            <p:nvPr/>
          </p:nvSpPr>
          <p:spPr>
            <a:xfrm>
              <a:off x="571472" y="4500570"/>
              <a:ext cx="1214446" cy="500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А</a:t>
              </a:r>
            </a:p>
          </p:txBody>
        </p:sp>
        <p:sp>
          <p:nvSpPr>
            <p:cNvPr id="12" name="Прямоугольник 11"/>
            <p:cNvSpPr/>
            <p:nvPr/>
          </p:nvSpPr>
          <p:spPr>
            <a:xfrm>
              <a:off x="785786" y="4857759"/>
              <a:ext cx="1214445" cy="5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endParaRPr lang="ru-RU" dirty="0">
                <a:solidFill>
                  <a:schemeClr val="tx1"/>
                </a:solidFill>
              </a:endParaRPr>
            </a:p>
          </p:txBody>
        </p:sp>
        <p:sp>
          <p:nvSpPr>
            <p:cNvPr id="13" name="Прямоугольник 12"/>
            <p:cNvSpPr/>
            <p:nvPr/>
          </p:nvSpPr>
          <p:spPr>
            <a:xfrm>
              <a:off x="1000100" y="5214950"/>
              <a:ext cx="1214446" cy="500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dirty="0">
                  <a:solidFill>
                    <a:schemeClr val="tx1"/>
                  </a:solidFill>
                </a:rPr>
                <a:t>С</a:t>
              </a:r>
            </a:p>
          </p:txBody>
        </p:sp>
        <p:sp>
          <p:nvSpPr>
            <p:cNvPr id="14" name="Прямоугольник 13"/>
            <p:cNvSpPr/>
            <p:nvPr/>
          </p:nvSpPr>
          <p:spPr>
            <a:xfrm>
              <a:off x="1285852" y="5572139"/>
              <a:ext cx="1214446" cy="500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endParaRPr lang="ru-RU" dirty="0">
                <a:solidFill>
                  <a:schemeClr val="tx1"/>
                </a:solidFill>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496"/>
            <a:ext cx="8686800" cy="838200"/>
          </a:xfrm>
        </p:spPr>
        <p:txBody>
          <a:bodyPr/>
          <a:lstStyle/>
          <a:p>
            <a:pPr>
              <a:defRPr/>
            </a:pPr>
            <a:r>
              <a:rPr lang="ru-RU" dirty="0" smtClean="0"/>
              <a:t>Системная Архитектура </a:t>
            </a:r>
            <a:endParaRPr lang="ru-RU" dirty="0"/>
          </a:p>
        </p:txBody>
      </p:sp>
      <p:sp>
        <p:nvSpPr>
          <p:cNvPr id="61443" name="Содержимое 2"/>
          <p:cNvSpPr>
            <a:spLocks noGrp="1"/>
          </p:cNvSpPr>
          <p:nvPr>
            <p:ph idx="1"/>
          </p:nvPr>
        </p:nvSpPr>
        <p:spPr>
          <a:xfrm>
            <a:off x="304800" y="4214817"/>
            <a:ext cx="8686800" cy="1865307"/>
          </a:xfrm>
        </p:spPr>
        <p:txBody>
          <a:bodyPr/>
          <a:lstStyle/>
          <a:p>
            <a:pPr>
              <a:buClr>
                <a:srgbClr val="7030A0"/>
              </a:buClr>
              <a:buFont typeface="Wingdings" pitchFamily="2" charset="2"/>
              <a:buChar char="Ø"/>
            </a:pPr>
            <a:r>
              <a:rPr lang="ru-RU" sz="2400" dirty="0" smtClean="0"/>
              <a:t>Роль, выполняемая сущностью, является фундаментом для определения архитектуры системы.</a:t>
            </a:r>
          </a:p>
          <a:p>
            <a:pPr>
              <a:buClr>
                <a:srgbClr val="7030A0"/>
              </a:buClr>
              <a:buFont typeface="Wingdings" pitchFamily="2" charset="2"/>
              <a:buChar char="Ø"/>
            </a:pPr>
            <a:r>
              <a:rPr lang="ru-RU" sz="2400" dirty="0" smtClean="0"/>
              <a:t>Имеется два вида архитектурных систем, определенных на основе ролей, выполняемых элементами РС:</a:t>
            </a:r>
          </a:p>
          <a:p>
            <a:pPr lvl="1">
              <a:buClr>
                <a:srgbClr val="7030A0"/>
              </a:buClr>
              <a:buFont typeface="Wingdings" pitchFamily="2" charset="2"/>
              <a:buChar char="Ø"/>
            </a:pPr>
            <a:r>
              <a:rPr lang="ru-RU" sz="2000" dirty="0" smtClean="0"/>
              <a:t>Централизованная архитектура (клиент-сервер);</a:t>
            </a:r>
          </a:p>
          <a:p>
            <a:pPr lvl="1">
              <a:buClr>
                <a:srgbClr val="7030A0"/>
              </a:buClr>
              <a:buFont typeface="Wingdings" pitchFamily="2" charset="2"/>
              <a:buChar char="Ø"/>
            </a:pPr>
            <a:r>
              <a:rPr lang="ru-RU" sz="2000" dirty="0" err="1" smtClean="0"/>
              <a:t>Дентрализованная</a:t>
            </a:r>
            <a:r>
              <a:rPr lang="ru-RU" sz="2000" dirty="0" smtClean="0"/>
              <a:t> архитектура (</a:t>
            </a:r>
            <a:r>
              <a:rPr lang="en-US" sz="2000" dirty="0" smtClean="0"/>
              <a:t>peer-to-peer</a:t>
            </a:r>
            <a:r>
              <a:rPr lang="ru-RU" sz="2000" dirty="0" smtClean="0"/>
              <a:t>)</a:t>
            </a:r>
            <a:r>
              <a:rPr lang="en-US" sz="2000" dirty="0" smtClean="0"/>
              <a:t>.</a:t>
            </a:r>
            <a:endParaRPr lang="ru-RU" sz="2000" dirty="0" smtClean="0"/>
          </a:p>
          <a:p>
            <a:endParaRPr lang="ru-RU" dirty="0" smtClean="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1643050"/>
            <a:ext cx="8686800" cy="838200"/>
          </a:xfrm>
        </p:spPr>
        <p:txBody>
          <a:bodyPr/>
          <a:lstStyle/>
          <a:p>
            <a:pPr>
              <a:defRPr/>
            </a:pPr>
            <a:r>
              <a:rPr lang="ru-RU" dirty="0" smtClean="0"/>
              <a:t>Централизованная организация РС</a:t>
            </a:r>
            <a:endParaRPr lang="ru-RU" dirty="0"/>
          </a:p>
        </p:txBody>
      </p:sp>
      <p:pic>
        <p:nvPicPr>
          <p:cNvPr id="113665" name="Picture 1"/>
          <p:cNvPicPr>
            <a:picLocks noChangeAspect="1" noChangeArrowheads="1"/>
          </p:cNvPicPr>
          <p:nvPr/>
        </p:nvPicPr>
        <p:blipFill>
          <a:blip r:embed="rId2" cstate="print"/>
          <a:srcRect/>
          <a:stretch>
            <a:fillRect/>
          </a:stretch>
        </p:blipFill>
        <p:spPr bwMode="auto">
          <a:xfrm>
            <a:off x="2786050" y="2714620"/>
            <a:ext cx="2543175" cy="264795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eaLnBrk="1" hangingPunct="1">
              <a:defRPr/>
            </a:pPr>
            <a:r>
              <a:rPr lang="ru-RU" b="1" dirty="0" smtClean="0"/>
              <a:t>Варианты архитектуры клиент-сервер</a:t>
            </a:r>
            <a:endParaRPr lang="ru-RU" dirty="0"/>
          </a:p>
        </p:txBody>
      </p:sp>
      <p:sp>
        <p:nvSpPr>
          <p:cNvPr id="63491" name="Содержимое 2"/>
          <p:cNvSpPr>
            <a:spLocks noGrp="1"/>
          </p:cNvSpPr>
          <p:nvPr>
            <p:ph idx="1"/>
          </p:nvPr>
        </p:nvSpPr>
        <p:spPr/>
        <p:txBody>
          <a:bodyPr/>
          <a:lstStyle/>
          <a:p>
            <a:pPr eaLnBrk="1" hangingPunct="1">
              <a:buFont typeface="Wingdings" pitchFamily="2" charset="2"/>
              <a:buChar char="Ø"/>
            </a:pPr>
            <a:r>
              <a:rPr lang="ru-RU" sz="2400" smtClean="0"/>
              <a:t>Простейшая организация предполагает наличие всего двух типов машин.</a:t>
            </a:r>
          </a:p>
          <a:p>
            <a:pPr lvl="1" eaLnBrk="1" hangingPunct="1">
              <a:buFont typeface="Wingdings" pitchFamily="2" charset="2"/>
              <a:buChar char="Ø"/>
            </a:pPr>
            <a:r>
              <a:rPr lang="ru-RU" sz="2400" smtClean="0"/>
              <a:t>Клиентские машины, на которых имеются программы, реализующие только пользовательский интерфейс или его часть.</a:t>
            </a:r>
          </a:p>
          <a:p>
            <a:pPr lvl="1" eaLnBrk="1" hangingPunct="1">
              <a:buFont typeface="Wingdings" pitchFamily="2" charset="2"/>
              <a:buChar char="Ø"/>
            </a:pPr>
            <a:r>
              <a:rPr lang="ru-RU" sz="2400" smtClean="0"/>
              <a:t>Серверы, реализующие все остальное, то есть уровни обработки и данных.</a:t>
            </a:r>
          </a:p>
          <a:p>
            <a:pPr eaLnBrk="1" hangingPunct="1">
              <a:buFont typeface="Wingdings" pitchFamily="2" charset="2"/>
              <a:buChar char="Ø"/>
            </a:pPr>
            <a:r>
              <a:rPr lang="ru-RU" sz="2400" smtClean="0"/>
              <a:t>На самом деле  такая система не является распределенной: все происходит на сервере, а клиент представляет собой не что иное, как простой терминал.</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85728"/>
            <a:ext cx="8043890" cy="838200"/>
          </a:xfrm>
        </p:spPr>
        <p:txBody>
          <a:bodyPr>
            <a:normAutofit fontScale="90000"/>
          </a:bodyPr>
          <a:lstStyle/>
          <a:p>
            <a:pPr eaLnBrk="1" hangingPunct="1">
              <a:defRPr/>
            </a:pPr>
            <a:r>
              <a:rPr lang="ru-RU" sz="2900" b="1" dirty="0" smtClean="0">
                <a:latin typeface="Times New Roman" pitchFamily="18" charset="0"/>
              </a:rPr>
              <a:t>Разновидности</a:t>
            </a:r>
            <a:r>
              <a:rPr lang="en-US" sz="2900" b="1" dirty="0" smtClean="0">
                <a:latin typeface="Times New Roman" pitchFamily="18" charset="0"/>
              </a:rPr>
              <a:t/>
            </a:r>
            <a:br>
              <a:rPr lang="en-US" sz="2900" b="1" dirty="0" smtClean="0">
                <a:latin typeface="Times New Roman" pitchFamily="18" charset="0"/>
              </a:rPr>
            </a:br>
            <a:r>
              <a:rPr lang="ru-RU" sz="2900" b="1" dirty="0" smtClean="0">
                <a:latin typeface="Times New Roman" pitchFamily="18" charset="0"/>
              </a:rPr>
              <a:t>м</a:t>
            </a:r>
            <a:r>
              <a:rPr lang="ru-RU" sz="2900" b="1" dirty="0" smtClean="0">
                <a:latin typeface="Times New Roman" pitchFamily="18" charset="0"/>
                <a:cs typeface="Times New Roman" pitchFamily="18" charset="0"/>
              </a:rPr>
              <a:t>одел</a:t>
            </a:r>
            <a:r>
              <a:rPr lang="ru-RU" sz="2900" b="1" dirty="0" smtClean="0">
                <a:latin typeface="Times New Roman" pitchFamily="18" charset="0"/>
              </a:rPr>
              <a:t>и</a:t>
            </a:r>
            <a:r>
              <a:rPr lang="ru-RU" sz="2900" b="1" dirty="0" smtClean="0">
                <a:latin typeface="Times New Roman" pitchFamily="18" charset="0"/>
                <a:cs typeface="Times New Roman" pitchFamily="18" charset="0"/>
              </a:rPr>
              <a:t> клиент-сервер</a:t>
            </a:r>
          </a:p>
        </p:txBody>
      </p:sp>
      <p:sp>
        <p:nvSpPr>
          <p:cNvPr id="68611" name="Rectangle 3"/>
          <p:cNvSpPr>
            <a:spLocks noGrp="1" noChangeArrowheads="1"/>
          </p:cNvSpPr>
          <p:nvPr>
            <p:ph type="body" idx="1"/>
          </p:nvPr>
        </p:nvSpPr>
        <p:spPr>
          <a:xfrm>
            <a:off x="457200" y="1600200"/>
            <a:ext cx="8229600" cy="4686300"/>
          </a:xfrm>
        </p:spPr>
        <p:txBody>
          <a:bodyPr rtlCol="0">
            <a:normAutofit fontScale="70000" lnSpcReduction="20000"/>
          </a:bodyPr>
          <a:lstStyle/>
          <a:p>
            <a:pPr eaLnBrk="1" fontAlgn="auto" hangingPunct="1">
              <a:lnSpc>
                <a:spcPct val="90000"/>
              </a:lnSpc>
              <a:spcAft>
                <a:spcPts val="0"/>
              </a:spcAft>
              <a:buFont typeface="Wingdings" pitchFamily="2" charset="2"/>
              <a:buNone/>
              <a:defRPr/>
            </a:pPr>
            <a:r>
              <a:rPr lang="en-US" sz="1700"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Обычно ПО хранения данных располагается на сервере (например, сервер базы данных), интерфейс с пользователем на стороне клиента, а обработку данных распределять между клиентской и серверной частями. </a:t>
            </a:r>
            <a:endParaRPr lang="ru-RU" dirty="0" smtClean="0">
              <a:latin typeface="Times New Roman" pitchFamily="18" charset="0"/>
            </a:endParaRPr>
          </a:p>
          <a:p>
            <a:pPr eaLnBrk="1" fontAlgn="auto" hangingPunct="1">
              <a:lnSpc>
                <a:spcPct val="90000"/>
              </a:lnSpc>
              <a:spcAft>
                <a:spcPts val="0"/>
              </a:spcAft>
              <a:buFont typeface="Arial" pitchFamily="34" charset="0"/>
              <a:buChar char="•"/>
              <a:defRPr/>
            </a:pPr>
            <a:r>
              <a:rPr lang="ru-RU" b="1" dirty="0" smtClean="0">
                <a:latin typeface="Times New Roman" pitchFamily="18" charset="0"/>
                <a:cs typeface="Times New Roman" pitchFamily="18" charset="0"/>
              </a:rPr>
              <a:t>Толстый клиент.</a:t>
            </a:r>
            <a:r>
              <a:rPr lang="ru-RU" dirty="0" smtClean="0">
                <a:latin typeface="Times New Roman" pitchFamily="18" charset="0"/>
                <a:cs typeface="Times New Roman" pitchFamily="18" charset="0"/>
              </a:rPr>
              <a:t> Такая модель подразумевает объединение в клиентском приложении интерфейса пользователя и обработки данных. Серверная часть в этом случае представляет собой сервер баз данных.</a:t>
            </a:r>
            <a:r>
              <a:rPr lang="ru-RU" dirty="0" smtClean="0">
                <a:latin typeface="Times New Roman" pitchFamily="18" charset="0"/>
              </a:rPr>
              <a:t> </a:t>
            </a:r>
          </a:p>
          <a:p>
            <a:pPr eaLnBrk="1" fontAlgn="auto" hangingPunct="1">
              <a:lnSpc>
                <a:spcPct val="90000"/>
              </a:lnSpc>
              <a:spcAft>
                <a:spcPts val="0"/>
              </a:spcAft>
              <a:buFont typeface="Arial" pitchFamily="34" charset="0"/>
              <a:buChar char="•"/>
              <a:defRPr/>
            </a:pPr>
            <a:r>
              <a:rPr lang="ru-RU" b="1" dirty="0" smtClean="0">
                <a:latin typeface="Times New Roman" pitchFamily="18" charset="0"/>
                <a:cs typeface="Times New Roman" pitchFamily="18" charset="0"/>
              </a:rPr>
              <a:t>Тонкий клиент. </a:t>
            </a:r>
            <a:r>
              <a:rPr lang="ru-RU" dirty="0" smtClean="0">
                <a:latin typeface="Times New Roman" pitchFamily="18" charset="0"/>
                <a:cs typeface="Times New Roman" pitchFamily="18" charset="0"/>
              </a:rPr>
              <a:t> В этом случае клиентское приложение обеспечивает интерфейс с пользователем, а сервер объединяет модули хранения и обработки (толстый сервер).</a:t>
            </a:r>
            <a:r>
              <a:rPr lang="ru-RU" dirty="0" smtClean="0">
                <a:latin typeface="Times New Roman" pitchFamily="18" charset="0"/>
              </a:rPr>
              <a:t> </a:t>
            </a:r>
          </a:p>
          <a:p>
            <a:pPr eaLnBrk="1" fontAlgn="auto" hangingPunct="1">
              <a:lnSpc>
                <a:spcPct val="90000"/>
              </a:lnSpc>
              <a:spcAft>
                <a:spcPts val="0"/>
              </a:spcAft>
              <a:buFont typeface="Arial" pitchFamily="34" charset="0"/>
              <a:buChar char="•"/>
              <a:defRPr/>
            </a:pPr>
            <a:r>
              <a:rPr lang="ru-RU" b="1" dirty="0" smtClean="0">
                <a:latin typeface="Times New Roman" pitchFamily="18" charset="0"/>
                <a:cs typeface="Times New Roman" pitchFamily="18" charset="0"/>
              </a:rPr>
              <a:t>Многоуровневые системы клиент-сервер.</a:t>
            </a:r>
            <a:r>
              <a:rPr lang="ru-RU" dirty="0" smtClean="0">
                <a:latin typeface="Times New Roman" pitchFamily="18" charset="0"/>
                <a:cs typeface="Times New Roman" pitchFamily="18" charset="0"/>
              </a:rPr>
              <a:t> В этих системах некоторая часть функций, связанных с обработкой данных, либо с доступом к модулям хранения, либо с обеспечением многопользовательского доступа, выделяется в отдельный модуль (</a:t>
            </a:r>
            <a:r>
              <a:rPr lang="en-AU" i="1" dirty="0" err="1" smtClean="0">
                <a:latin typeface="Times New Roman" pitchFamily="18" charset="0"/>
                <a:cs typeface="Times New Roman" pitchFamily="18" charset="0"/>
              </a:rPr>
              <a:t>mie</a:t>
            </a:r>
            <a:r>
              <a:rPr lang="en-US" i="1" dirty="0" err="1" smtClean="0">
                <a:latin typeface="Times New Roman" pitchFamily="18" charset="0"/>
                <a:cs typeface="Times New Roman" pitchFamily="18" charset="0"/>
              </a:rPr>
              <a:t>dd</a:t>
            </a:r>
            <a:r>
              <a:rPr lang="en-AU" i="1" dirty="0" err="1" smtClean="0">
                <a:latin typeface="Times New Roman" pitchFamily="18" charset="0"/>
                <a:cs typeface="Times New Roman" pitchFamily="18" charset="0"/>
              </a:rPr>
              <a:t>lware</a:t>
            </a:r>
            <a:r>
              <a:rPr lang="ru-RU" dirty="0" smtClean="0">
                <a:latin typeface="Times New Roman" pitchFamily="18" charset="0"/>
                <a:cs typeface="Times New Roman" pitchFamily="18" charset="0"/>
              </a:rPr>
              <a:t>), называемый ПО промежуточного слоя.</a:t>
            </a:r>
            <a:r>
              <a:rPr lang="ru-RU" dirty="0" smtClean="0">
                <a:latin typeface="Times New Roman" pitchFamily="18" charset="0"/>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ru-RU" sz="2900" b="1" smtClean="0">
                <a:latin typeface="Times New Roman" pitchFamily="18" charset="0"/>
                <a:cs typeface="Times New Roman" pitchFamily="18" charset="0"/>
              </a:rPr>
              <a:t>Толстый клиент</a:t>
            </a:r>
          </a:p>
        </p:txBody>
      </p:sp>
      <p:sp>
        <p:nvSpPr>
          <p:cNvPr id="66563" name="Rectangle 3"/>
          <p:cNvSpPr>
            <a:spLocks noGrp="1" noChangeArrowheads="1"/>
          </p:cNvSpPr>
          <p:nvPr>
            <p:ph type="body" idx="1"/>
          </p:nvPr>
        </p:nvSpPr>
        <p:spPr>
          <a:xfrm>
            <a:off x="457200" y="1600200"/>
            <a:ext cx="8229600" cy="1900238"/>
          </a:xfrm>
        </p:spPr>
        <p:txBody>
          <a:bodyPr/>
          <a:lstStyle/>
          <a:p>
            <a:pPr eaLnBrk="1" hangingPunct="1"/>
            <a:r>
              <a:rPr lang="ru-RU" sz="2400" smtClean="0">
                <a:latin typeface="Times New Roman" pitchFamily="18" charset="0"/>
                <a:cs typeface="Times New Roman" pitchFamily="18" charset="0"/>
              </a:rPr>
              <a:t>Основным недостатком </a:t>
            </a:r>
            <a:r>
              <a:rPr lang="ru-RU" sz="2400" b="1" smtClean="0">
                <a:latin typeface="Times New Roman" pitchFamily="18" charset="0"/>
                <a:cs typeface="Times New Roman" pitchFamily="18" charset="0"/>
              </a:rPr>
              <a:t>толстого клиента </a:t>
            </a:r>
            <a:r>
              <a:rPr lang="ru-RU" sz="2400" smtClean="0">
                <a:latin typeface="Times New Roman" pitchFamily="18" charset="0"/>
                <a:cs typeface="Times New Roman" pitchFamily="18" charset="0"/>
              </a:rPr>
              <a:t>является сложность администрирования и трудности с обновлением ПО, поскольку его замену нужно производить одновременно на всех рабочих местах всей информационной системы.</a:t>
            </a:r>
          </a:p>
        </p:txBody>
      </p:sp>
      <p:grpSp>
        <p:nvGrpSpPr>
          <p:cNvPr id="66564" name="Group 4"/>
          <p:cNvGrpSpPr>
            <a:grpSpLocks/>
          </p:cNvGrpSpPr>
          <p:nvPr/>
        </p:nvGrpSpPr>
        <p:grpSpPr bwMode="auto">
          <a:xfrm>
            <a:off x="1285875" y="4071938"/>
            <a:ext cx="5334000" cy="1371600"/>
            <a:chOff x="720" y="2208"/>
            <a:chExt cx="3360" cy="864"/>
          </a:xfrm>
        </p:grpSpPr>
        <p:grpSp>
          <p:nvGrpSpPr>
            <p:cNvPr id="66565" name="Group 5"/>
            <p:cNvGrpSpPr>
              <a:grpSpLocks/>
            </p:cNvGrpSpPr>
            <p:nvPr/>
          </p:nvGrpSpPr>
          <p:grpSpPr bwMode="auto">
            <a:xfrm>
              <a:off x="720" y="2448"/>
              <a:ext cx="3360" cy="624"/>
              <a:chOff x="720" y="2448"/>
              <a:chExt cx="3360" cy="624"/>
            </a:xfrm>
          </p:grpSpPr>
          <p:sp>
            <p:nvSpPr>
              <p:cNvPr id="66568" name="Rectangle 6"/>
              <p:cNvSpPr>
                <a:spLocks noChangeArrowheads="1"/>
              </p:cNvSpPr>
              <p:nvPr/>
            </p:nvSpPr>
            <p:spPr bwMode="auto">
              <a:xfrm>
                <a:off x="720" y="2448"/>
                <a:ext cx="1824" cy="624"/>
              </a:xfrm>
              <a:prstGeom prst="rect">
                <a:avLst/>
              </a:prstGeom>
              <a:solidFill>
                <a:schemeClr val="bg1"/>
              </a:solidFill>
              <a:ln w="9525">
                <a:solidFill>
                  <a:schemeClr val="tx1"/>
                </a:solidFill>
                <a:miter lim="800000"/>
                <a:headEnd/>
                <a:tailEnd/>
              </a:ln>
            </p:spPr>
            <p:txBody>
              <a:bodyPr wrap="none" anchor="ctr"/>
              <a:lstStyle/>
              <a:p>
                <a:r>
                  <a:rPr lang="ru-RU" sz="1200">
                    <a:latin typeface="Tahoma" pitchFamily="34" charset="0"/>
                  </a:rPr>
                  <a:t>1. </a:t>
                </a:r>
                <a:r>
                  <a:rPr lang="ru-RU" sz="1600">
                    <a:latin typeface="Tahoma" pitchFamily="34" charset="0"/>
                  </a:rPr>
                  <a:t>Интерфейс пользователя</a:t>
                </a:r>
              </a:p>
              <a:p>
                <a:r>
                  <a:rPr lang="ru-RU" sz="1600">
                    <a:latin typeface="Tahoma" pitchFamily="34" charset="0"/>
                  </a:rPr>
                  <a:t>2. Логика приложения</a:t>
                </a:r>
              </a:p>
              <a:p>
                <a:r>
                  <a:rPr lang="ru-RU" sz="1600">
                    <a:latin typeface="Tahoma" pitchFamily="34" charset="0"/>
                  </a:rPr>
                  <a:t>3. Обращения к базе данных</a:t>
                </a:r>
              </a:p>
            </p:txBody>
          </p:sp>
          <p:sp>
            <p:nvSpPr>
              <p:cNvPr id="66569" name="Rectangle 7"/>
              <p:cNvSpPr>
                <a:spLocks noChangeArrowheads="1"/>
              </p:cNvSpPr>
              <p:nvPr/>
            </p:nvSpPr>
            <p:spPr bwMode="auto">
              <a:xfrm>
                <a:off x="3168" y="2448"/>
                <a:ext cx="912" cy="624"/>
              </a:xfrm>
              <a:prstGeom prst="rect">
                <a:avLst/>
              </a:prstGeom>
              <a:solidFill>
                <a:schemeClr val="bg1"/>
              </a:solidFill>
              <a:ln w="9525">
                <a:solidFill>
                  <a:schemeClr val="tx1"/>
                </a:solidFill>
                <a:miter lim="800000"/>
                <a:headEnd/>
                <a:tailEnd/>
              </a:ln>
            </p:spPr>
            <p:txBody>
              <a:bodyPr wrap="none" anchor="ctr"/>
              <a:lstStyle/>
              <a:p>
                <a:pPr algn="ctr"/>
                <a:r>
                  <a:rPr lang="ru-RU">
                    <a:latin typeface="Times New Roman" pitchFamily="18" charset="0"/>
                  </a:rPr>
                  <a:t>Хранение </a:t>
                </a:r>
              </a:p>
              <a:p>
                <a:pPr algn="ctr"/>
                <a:r>
                  <a:rPr lang="ru-RU">
                    <a:latin typeface="Times New Roman" pitchFamily="18" charset="0"/>
                  </a:rPr>
                  <a:t>данных</a:t>
                </a:r>
              </a:p>
            </p:txBody>
          </p:sp>
          <p:sp>
            <p:nvSpPr>
              <p:cNvPr id="66570" name="AutoShape 8"/>
              <p:cNvSpPr>
                <a:spLocks noChangeArrowheads="1"/>
              </p:cNvSpPr>
              <p:nvPr/>
            </p:nvSpPr>
            <p:spPr bwMode="auto">
              <a:xfrm>
                <a:off x="2592" y="2640"/>
                <a:ext cx="528" cy="240"/>
              </a:xfrm>
              <a:prstGeom prst="leftRightArrow">
                <a:avLst>
                  <a:gd name="adj1" fmla="val 50000"/>
                  <a:gd name="adj2" fmla="val 44000"/>
                </a:avLst>
              </a:prstGeom>
              <a:solidFill>
                <a:schemeClr val="accent1"/>
              </a:solidFill>
              <a:ln w="9525">
                <a:solidFill>
                  <a:schemeClr val="tx1"/>
                </a:solidFill>
                <a:miter lim="800000"/>
                <a:headEnd/>
                <a:tailEnd/>
              </a:ln>
            </p:spPr>
            <p:txBody>
              <a:bodyPr wrap="none" anchor="ctr"/>
              <a:lstStyle/>
              <a:p>
                <a:endParaRPr lang="ru-RU">
                  <a:latin typeface="Calibri" pitchFamily="34" charset="0"/>
                </a:endParaRPr>
              </a:p>
            </p:txBody>
          </p:sp>
        </p:grpSp>
        <p:sp>
          <p:nvSpPr>
            <p:cNvPr id="66566" name="Rectangle 9"/>
            <p:cNvSpPr>
              <a:spLocks noChangeArrowheads="1"/>
            </p:cNvSpPr>
            <p:nvPr/>
          </p:nvSpPr>
          <p:spPr bwMode="auto">
            <a:xfrm>
              <a:off x="1056" y="2208"/>
              <a:ext cx="768" cy="144"/>
            </a:xfrm>
            <a:prstGeom prst="rect">
              <a:avLst/>
            </a:prstGeom>
            <a:noFill/>
            <a:ln w="9525">
              <a:noFill/>
              <a:miter lim="800000"/>
              <a:headEnd/>
              <a:tailEnd/>
            </a:ln>
          </p:spPr>
          <p:txBody>
            <a:bodyPr wrap="none" anchor="ctr"/>
            <a:lstStyle/>
            <a:p>
              <a:pPr algn="ctr"/>
              <a:r>
                <a:rPr lang="ru-RU" sz="1600">
                  <a:latin typeface="Tahoma" pitchFamily="34" charset="0"/>
                </a:rPr>
                <a:t>Клиент</a:t>
              </a:r>
            </a:p>
          </p:txBody>
        </p:sp>
        <p:sp>
          <p:nvSpPr>
            <p:cNvPr id="66567" name="Rectangle 10"/>
            <p:cNvSpPr>
              <a:spLocks noChangeArrowheads="1"/>
            </p:cNvSpPr>
            <p:nvPr/>
          </p:nvSpPr>
          <p:spPr bwMode="auto">
            <a:xfrm>
              <a:off x="3216" y="2256"/>
              <a:ext cx="768" cy="144"/>
            </a:xfrm>
            <a:prstGeom prst="rect">
              <a:avLst/>
            </a:prstGeom>
            <a:noFill/>
            <a:ln w="9525">
              <a:noFill/>
              <a:miter lim="800000"/>
              <a:headEnd/>
              <a:tailEnd/>
            </a:ln>
          </p:spPr>
          <p:txBody>
            <a:bodyPr wrap="none" anchor="ctr"/>
            <a:lstStyle/>
            <a:p>
              <a:pPr algn="ctr"/>
              <a:r>
                <a:rPr lang="ru-RU" sz="1600">
                  <a:latin typeface="Tahoma" pitchFamily="34" charset="0"/>
                </a:rPr>
                <a:t>Сервер</a:t>
              </a: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ru-RU" sz="2900" b="1" smtClean="0">
                <a:latin typeface="Times New Roman" pitchFamily="18" charset="0"/>
                <a:cs typeface="Times New Roman" pitchFamily="18" charset="0"/>
              </a:rPr>
              <a:t>Тонкий клиент</a:t>
            </a:r>
          </a:p>
        </p:txBody>
      </p:sp>
      <p:sp>
        <p:nvSpPr>
          <p:cNvPr id="67587" name="Rectangle 3"/>
          <p:cNvSpPr>
            <a:spLocks noGrp="1" noChangeArrowheads="1"/>
          </p:cNvSpPr>
          <p:nvPr>
            <p:ph type="body" idx="1"/>
          </p:nvPr>
        </p:nvSpPr>
        <p:spPr>
          <a:xfrm>
            <a:off x="457200" y="1600200"/>
            <a:ext cx="8229600" cy="2185988"/>
          </a:xfrm>
        </p:spPr>
        <p:txBody>
          <a:bodyPr/>
          <a:lstStyle/>
          <a:p>
            <a:pPr eaLnBrk="1" hangingPunct="1"/>
            <a:r>
              <a:rPr lang="ru-RU" sz="2400" b="1" smtClean="0">
                <a:latin typeface="Times New Roman" pitchFamily="18" charset="0"/>
                <a:cs typeface="Times New Roman" pitchFamily="18" charset="0"/>
              </a:rPr>
              <a:t>В тонком клиенте</a:t>
            </a:r>
            <a:r>
              <a:rPr lang="ru-RU" sz="2400" smtClean="0">
                <a:latin typeface="Times New Roman" pitchFamily="18" charset="0"/>
                <a:cs typeface="Times New Roman" pitchFamily="18" charset="0"/>
              </a:rPr>
              <a:t> этот недостаток устраняется, однако появляются большие сложности в создании ПО серверной части, появляются трудности в объединении модулей обработки и хранения данных.</a:t>
            </a:r>
            <a:endParaRPr lang="ru-RU" sz="2400" smtClean="0"/>
          </a:p>
        </p:txBody>
      </p:sp>
      <p:grpSp>
        <p:nvGrpSpPr>
          <p:cNvPr id="67588" name="Group 4"/>
          <p:cNvGrpSpPr>
            <a:grpSpLocks/>
          </p:cNvGrpSpPr>
          <p:nvPr/>
        </p:nvGrpSpPr>
        <p:grpSpPr bwMode="auto">
          <a:xfrm>
            <a:off x="1928813" y="4000500"/>
            <a:ext cx="5334000" cy="1295400"/>
            <a:chOff x="1248" y="2256"/>
            <a:chExt cx="3360" cy="816"/>
          </a:xfrm>
        </p:grpSpPr>
        <p:grpSp>
          <p:nvGrpSpPr>
            <p:cNvPr id="67589" name="Group 5"/>
            <p:cNvGrpSpPr>
              <a:grpSpLocks/>
            </p:cNvGrpSpPr>
            <p:nvPr/>
          </p:nvGrpSpPr>
          <p:grpSpPr bwMode="auto">
            <a:xfrm>
              <a:off x="1248" y="2448"/>
              <a:ext cx="3360" cy="624"/>
              <a:chOff x="1632" y="2448"/>
              <a:chExt cx="3360" cy="624"/>
            </a:xfrm>
          </p:grpSpPr>
          <p:sp>
            <p:nvSpPr>
              <p:cNvPr id="67592" name="Rectangle 6"/>
              <p:cNvSpPr>
                <a:spLocks noChangeArrowheads="1"/>
              </p:cNvSpPr>
              <p:nvPr/>
            </p:nvSpPr>
            <p:spPr bwMode="auto">
              <a:xfrm>
                <a:off x="3168" y="2448"/>
                <a:ext cx="1824" cy="624"/>
              </a:xfrm>
              <a:prstGeom prst="rect">
                <a:avLst/>
              </a:prstGeom>
              <a:solidFill>
                <a:schemeClr val="bg1"/>
              </a:solidFill>
              <a:ln w="9525">
                <a:solidFill>
                  <a:schemeClr val="tx1"/>
                </a:solidFill>
                <a:miter lim="800000"/>
                <a:headEnd/>
                <a:tailEnd/>
              </a:ln>
            </p:spPr>
            <p:txBody>
              <a:bodyPr wrap="none" anchor="ctr"/>
              <a:lstStyle/>
              <a:p>
                <a:r>
                  <a:rPr lang="ru-RU" sz="1600">
                    <a:latin typeface="Tahoma" pitchFamily="34" charset="0"/>
                  </a:rPr>
                  <a:t>1. </a:t>
                </a:r>
                <a:r>
                  <a:rPr lang="ru-RU">
                    <a:latin typeface="Times New Roman" pitchFamily="18" charset="0"/>
                  </a:rPr>
                  <a:t>Логика приложения</a:t>
                </a:r>
              </a:p>
              <a:p>
                <a:r>
                  <a:rPr lang="ru-RU">
                    <a:latin typeface="Times New Roman" pitchFamily="18" charset="0"/>
                  </a:rPr>
                  <a:t>2. Обращения к базе данных</a:t>
                </a:r>
              </a:p>
              <a:p>
                <a:r>
                  <a:rPr lang="ru-RU">
                    <a:latin typeface="Times New Roman" pitchFamily="18" charset="0"/>
                  </a:rPr>
                  <a:t>3. Хранение данных</a:t>
                </a:r>
              </a:p>
            </p:txBody>
          </p:sp>
          <p:sp>
            <p:nvSpPr>
              <p:cNvPr id="67593" name="Rectangle 7"/>
              <p:cNvSpPr>
                <a:spLocks noChangeArrowheads="1"/>
              </p:cNvSpPr>
              <p:nvPr/>
            </p:nvSpPr>
            <p:spPr bwMode="auto">
              <a:xfrm>
                <a:off x="1632" y="2448"/>
                <a:ext cx="912" cy="624"/>
              </a:xfrm>
              <a:prstGeom prst="rect">
                <a:avLst/>
              </a:prstGeom>
              <a:solidFill>
                <a:schemeClr val="bg1"/>
              </a:solidFill>
              <a:ln w="9525">
                <a:solidFill>
                  <a:schemeClr val="tx1"/>
                </a:solidFill>
                <a:miter lim="800000"/>
                <a:headEnd/>
                <a:tailEnd/>
              </a:ln>
            </p:spPr>
            <p:txBody>
              <a:bodyPr wrap="none" anchor="ctr"/>
              <a:lstStyle/>
              <a:p>
                <a:pPr algn="ctr"/>
                <a:r>
                  <a:rPr lang="ru-RU" sz="1600">
                    <a:latin typeface="Tahoma" pitchFamily="34" charset="0"/>
                  </a:rPr>
                  <a:t>Интерфейс </a:t>
                </a:r>
              </a:p>
              <a:p>
                <a:pPr algn="ctr"/>
                <a:r>
                  <a:rPr lang="ru-RU" sz="1600">
                    <a:latin typeface="Tahoma" pitchFamily="34" charset="0"/>
                  </a:rPr>
                  <a:t>пользователя</a:t>
                </a:r>
              </a:p>
            </p:txBody>
          </p:sp>
          <p:sp>
            <p:nvSpPr>
              <p:cNvPr id="67594" name="AutoShape 8"/>
              <p:cNvSpPr>
                <a:spLocks noChangeArrowheads="1"/>
              </p:cNvSpPr>
              <p:nvPr/>
            </p:nvSpPr>
            <p:spPr bwMode="auto">
              <a:xfrm>
                <a:off x="2592" y="2640"/>
                <a:ext cx="528" cy="240"/>
              </a:xfrm>
              <a:prstGeom prst="leftRightArrow">
                <a:avLst>
                  <a:gd name="adj1" fmla="val 50000"/>
                  <a:gd name="adj2" fmla="val 44000"/>
                </a:avLst>
              </a:prstGeom>
              <a:solidFill>
                <a:schemeClr val="accent1"/>
              </a:solidFill>
              <a:ln w="9525">
                <a:solidFill>
                  <a:schemeClr val="tx1"/>
                </a:solidFill>
                <a:miter lim="800000"/>
                <a:headEnd/>
                <a:tailEnd/>
              </a:ln>
            </p:spPr>
            <p:txBody>
              <a:bodyPr wrap="none" anchor="ctr"/>
              <a:lstStyle/>
              <a:p>
                <a:endParaRPr lang="ru-RU">
                  <a:latin typeface="Calibri" pitchFamily="34" charset="0"/>
                </a:endParaRPr>
              </a:p>
            </p:txBody>
          </p:sp>
        </p:grpSp>
        <p:sp>
          <p:nvSpPr>
            <p:cNvPr id="67590" name="Rectangle 9"/>
            <p:cNvSpPr>
              <a:spLocks noChangeArrowheads="1"/>
            </p:cNvSpPr>
            <p:nvPr/>
          </p:nvSpPr>
          <p:spPr bwMode="auto">
            <a:xfrm>
              <a:off x="1296" y="2256"/>
              <a:ext cx="768" cy="144"/>
            </a:xfrm>
            <a:prstGeom prst="rect">
              <a:avLst/>
            </a:prstGeom>
            <a:noFill/>
            <a:ln w="9525">
              <a:noFill/>
              <a:miter lim="800000"/>
              <a:headEnd/>
              <a:tailEnd/>
            </a:ln>
          </p:spPr>
          <p:txBody>
            <a:bodyPr wrap="none" anchor="ctr"/>
            <a:lstStyle/>
            <a:p>
              <a:pPr algn="ctr"/>
              <a:r>
                <a:rPr lang="ru-RU" sz="1600">
                  <a:latin typeface="Tahoma" pitchFamily="34" charset="0"/>
                </a:rPr>
                <a:t>Клиент</a:t>
              </a:r>
            </a:p>
          </p:txBody>
        </p:sp>
        <p:sp>
          <p:nvSpPr>
            <p:cNvPr id="67591" name="Rectangle 10"/>
            <p:cNvSpPr>
              <a:spLocks noChangeArrowheads="1"/>
            </p:cNvSpPr>
            <p:nvPr/>
          </p:nvSpPr>
          <p:spPr bwMode="auto">
            <a:xfrm>
              <a:off x="3216" y="2256"/>
              <a:ext cx="768" cy="144"/>
            </a:xfrm>
            <a:prstGeom prst="rect">
              <a:avLst/>
            </a:prstGeom>
            <a:noFill/>
            <a:ln w="9525">
              <a:noFill/>
              <a:miter lim="800000"/>
              <a:headEnd/>
              <a:tailEnd/>
            </a:ln>
          </p:spPr>
          <p:txBody>
            <a:bodyPr wrap="none" anchor="ctr"/>
            <a:lstStyle/>
            <a:p>
              <a:pPr algn="ctr"/>
              <a:r>
                <a:rPr lang="ru-RU" sz="1600">
                  <a:latin typeface="Tahoma" pitchFamily="34" charset="0"/>
                </a:rPr>
                <a:t>Сервер</a:t>
              </a: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Взаимодействие между клиентом и сервером</a:t>
            </a:r>
            <a:endParaRPr lang="ru-RU" dirty="0"/>
          </a:p>
        </p:txBody>
      </p:sp>
      <p:sp>
        <p:nvSpPr>
          <p:cNvPr id="68611" name="Содержимое 2"/>
          <p:cNvSpPr>
            <a:spLocks noGrp="1"/>
          </p:cNvSpPr>
          <p:nvPr>
            <p:ph idx="1"/>
          </p:nvPr>
        </p:nvSpPr>
        <p:spPr>
          <a:xfrm>
            <a:off x="214313" y="1554163"/>
            <a:ext cx="8777287" cy="1517650"/>
          </a:xfrm>
        </p:spPr>
        <p:txBody>
          <a:bodyPr/>
          <a:lstStyle/>
          <a:p>
            <a:r>
              <a:rPr lang="ru-RU" sz="2400" smtClean="0"/>
              <a:t>Взаимодействие между клиентом и сервером расположенными на разных машинах часто называют «поведением запрос – ответ»</a:t>
            </a:r>
          </a:p>
        </p:txBody>
      </p:sp>
      <p:pic>
        <p:nvPicPr>
          <p:cNvPr id="68612" name="Picture 2"/>
          <p:cNvPicPr>
            <a:picLocks noChangeAspect="1" noChangeArrowheads="1"/>
          </p:cNvPicPr>
          <p:nvPr/>
        </p:nvPicPr>
        <p:blipFill>
          <a:blip r:embed="rId2" cstate="print"/>
          <a:srcRect/>
          <a:stretch>
            <a:fillRect/>
          </a:stretch>
        </p:blipFill>
        <p:spPr bwMode="auto">
          <a:xfrm>
            <a:off x="428625" y="3071813"/>
            <a:ext cx="5032375" cy="2919412"/>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eaLnBrk="1" hangingPunct="1">
              <a:defRPr/>
            </a:pPr>
            <a:r>
              <a:rPr lang="ru-RU" b="1" dirty="0" smtClean="0"/>
              <a:t>Физически двухзвенные архитектуры</a:t>
            </a:r>
            <a:endParaRPr lang="ru-RU" dirty="0"/>
          </a:p>
        </p:txBody>
      </p:sp>
      <p:sp>
        <p:nvSpPr>
          <p:cNvPr id="64515" name="Содержимое 2"/>
          <p:cNvSpPr>
            <a:spLocks noGrp="1"/>
          </p:cNvSpPr>
          <p:nvPr>
            <p:ph idx="1"/>
          </p:nvPr>
        </p:nvSpPr>
        <p:spPr>
          <a:xfrm>
            <a:off x="571500" y="1447800"/>
            <a:ext cx="8362950" cy="1123950"/>
          </a:xfrm>
        </p:spPr>
        <p:txBody>
          <a:bodyPr/>
          <a:lstStyle/>
          <a:p>
            <a:pPr eaLnBrk="1" hangingPunct="1"/>
            <a:r>
              <a:rPr lang="ru-RU" sz="2000" smtClean="0"/>
              <a:t>Один из подходов к организации клиентов и серверов — это распределение программ, находящихся на уровне приложений, по различным машинам.</a:t>
            </a:r>
          </a:p>
          <a:p>
            <a:pPr eaLnBrk="1" hangingPunct="1"/>
            <a:endParaRPr lang="ru-RU" sz="2000" smtClean="0"/>
          </a:p>
        </p:txBody>
      </p:sp>
      <p:pic>
        <p:nvPicPr>
          <p:cNvPr id="64516" name="Picture 2"/>
          <p:cNvPicPr>
            <a:picLocks noChangeAspect="1" noChangeArrowheads="1"/>
          </p:cNvPicPr>
          <p:nvPr/>
        </p:nvPicPr>
        <p:blipFill>
          <a:blip r:embed="rId2" cstate="print"/>
          <a:srcRect/>
          <a:stretch>
            <a:fillRect/>
          </a:stretch>
        </p:blipFill>
        <p:spPr bwMode="auto">
          <a:xfrm>
            <a:off x="285750" y="2500313"/>
            <a:ext cx="8475663" cy="3209925"/>
          </a:xfrm>
          <a:prstGeom prst="rect">
            <a:avLst/>
          </a:prstGeom>
          <a:noFill/>
          <a:ln w="9525">
            <a:noFill/>
            <a:miter lim="800000"/>
            <a:headEnd/>
            <a:tailEnd/>
          </a:ln>
        </p:spPr>
      </p:pic>
      <p:sp>
        <p:nvSpPr>
          <p:cNvPr id="64517" name="Прямоугольник 4"/>
          <p:cNvSpPr>
            <a:spLocks noChangeArrowheads="1"/>
          </p:cNvSpPr>
          <p:nvPr/>
        </p:nvSpPr>
        <p:spPr bwMode="auto">
          <a:xfrm>
            <a:off x="357188" y="5715000"/>
            <a:ext cx="8429625" cy="646113"/>
          </a:xfrm>
          <a:prstGeom prst="rect">
            <a:avLst/>
          </a:prstGeom>
          <a:noFill/>
          <a:ln w="9525">
            <a:noFill/>
            <a:miter lim="800000"/>
            <a:headEnd/>
            <a:tailEnd/>
          </a:ln>
        </p:spPr>
        <p:txBody>
          <a:bodyPr>
            <a:spAutoFit/>
          </a:bodyPr>
          <a:lstStyle/>
          <a:p>
            <a:r>
              <a:rPr lang="ru-RU"/>
              <a:t>Первые три варианта соответствуют модели с тонким клиентом.</a:t>
            </a:r>
          </a:p>
          <a:p>
            <a:r>
              <a:rPr lang="ru-RU"/>
              <a:t>Варианты 4,5 называются моделью клиент-сервер с толстым клиентом.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214290"/>
            <a:ext cx="8686800" cy="838200"/>
          </a:xfrm>
        </p:spPr>
        <p:txBody>
          <a:bodyPr rtlCol="0">
            <a:normAutofit fontScale="90000"/>
          </a:bodyPr>
          <a:lstStyle/>
          <a:p>
            <a:pPr eaLnBrk="1" fontAlgn="auto" hangingPunct="1">
              <a:spcAft>
                <a:spcPts val="0"/>
              </a:spcAft>
              <a:defRPr/>
            </a:pPr>
            <a:r>
              <a:rPr lang="ru-RU" b="1" dirty="0" smtClean="0">
                <a:latin typeface="Times New Roman" pitchFamily="18" charset="0"/>
              </a:rPr>
              <a:t>Архитектура приложения</a:t>
            </a:r>
            <a:r>
              <a:rPr lang="en-US" b="1" dirty="0" smtClean="0">
                <a:latin typeface="Times New Roman" pitchFamily="18" charset="0"/>
              </a:rPr>
              <a:t/>
            </a:r>
            <a:br>
              <a:rPr lang="en-US" b="1" dirty="0" smtClean="0">
                <a:latin typeface="Times New Roman" pitchFamily="18" charset="0"/>
              </a:rPr>
            </a:br>
            <a:r>
              <a:rPr lang="en-US" b="1" dirty="0" smtClean="0">
                <a:latin typeface="Times New Roman" pitchFamily="18" charset="0"/>
              </a:rPr>
              <a:t>(</a:t>
            </a:r>
            <a:r>
              <a:rPr lang="ru-RU" b="1" dirty="0" smtClean="0">
                <a:latin typeface="Times New Roman" pitchFamily="18" charset="0"/>
              </a:rPr>
              <a:t>расслоение приложения)</a:t>
            </a:r>
            <a:r>
              <a:rPr lang="ru-RU" dirty="0" smtClean="0"/>
              <a:t> </a:t>
            </a:r>
          </a:p>
        </p:txBody>
      </p:sp>
      <p:sp>
        <p:nvSpPr>
          <p:cNvPr id="1028" name="Rectangle 3"/>
          <p:cNvSpPr>
            <a:spLocks noGrp="1" noChangeArrowheads="1"/>
          </p:cNvSpPr>
          <p:nvPr>
            <p:ph type="body" idx="1"/>
          </p:nvPr>
        </p:nvSpPr>
        <p:spPr/>
        <p:txBody>
          <a:bodyPr/>
          <a:lstStyle/>
          <a:p>
            <a:pPr eaLnBrk="1" hangingPunct="1"/>
            <a:endParaRPr lang="ru-RU" smtClean="0"/>
          </a:p>
        </p:txBody>
      </p:sp>
      <p:sp>
        <p:nvSpPr>
          <p:cNvPr id="102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latin typeface="Calibri" pitchFamily="34" charset="0"/>
            </a:endParaRPr>
          </a:p>
        </p:txBody>
      </p:sp>
      <p:graphicFrame>
        <p:nvGraphicFramePr>
          <p:cNvPr id="1026" name="Object 4"/>
          <p:cNvGraphicFramePr>
            <a:graphicFrameLocks noChangeAspect="1"/>
          </p:cNvGraphicFramePr>
          <p:nvPr/>
        </p:nvGraphicFramePr>
        <p:xfrm>
          <a:off x="785813" y="1231900"/>
          <a:ext cx="7026275" cy="5376863"/>
        </p:xfrm>
        <a:graphic>
          <a:graphicData uri="http://schemas.openxmlformats.org/presentationml/2006/ole">
            <p:oleObj spid="_x0000_s1026" name="Visio" r:id="rId3" imgW="6238728" imgH="4780890" progId="">
              <p:embed/>
            </p:oleObj>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pPr eaLnBrk="1" hangingPunct="1">
              <a:defRPr/>
            </a:pPr>
            <a:r>
              <a:rPr lang="ru-RU" sz="2900" b="1" dirty="0" smtClean="0">
                <a:latin typeface="Times New Roman" pitchFamily="18" charset="0"/>
                <a:cs typeface="Times New Roman" pitchFamily="18" charset="0"/>
              </a:rPr>
              <a:t>Физически Многозвенные системы клиент-сервер</a:t>
            </a:r>
          </a:p>
        </p:txBody>
      </p:sp>
      <p:sp>
        <p:nvSpPr>
          <p:cNvPr id="69635" name="Rectangle 3"/>
          <p:cNvSpPr>
            <a:spLocks noGrp="1" noChangeArrowheads="1"/>
          </p:cNvSpPr>
          <p:nvPr>
            <p:ph type="body" idx="1"/>
          </p:nvPr>
        </p:nvSpPr>
        <p:spPr>
          <a:xfrm>
            <a:off x="457200" y="1600200"/>
            <a:ext cx="8229600" cy="2400300"/>
          </a:xfrm>
        </p:spPr>
        <p:txBody>
          <a:bodyPr/>
          <a:lstStyle/>
          <a:p>
            <a:pPr eaLnBrk="1" hangingPunct="1">
              <a:lnSpc>
                <a:spcPct val="90000"/>
              </a:lnSpc>
            </a:pPr>
            <a:r>
              <a:rPr lang="ru-RU" sz="1800" b="1" dirty="0" smtClean="0">
                <a:latin typeface="Times New Roman" pitchFamily="18" charset="0"/>
                <a:cs typeface="Times New Roman" pitchFamily="18" charset="0"/>
              </a:rPr>
              <a:t>Многозвенная архитектура клиент-сервер</a:t>
            </a:r>
            <a:r>
              <a:rPr lang="ru-RU" sz="1800" dirty="0" smtClean="0">
                <a:latin typeface="Times New Roman" pitchFamily="18" charset="0"/>
                <a:cs typeface="Times New Roman" pitchFamily="18" charset="0"/>
              </a:rPr>
              <a:t> позволяет более разумно распределить модули обработки данных, которые в этом случае выполняются на одном или несколько серверах. Эти программные модули выполняют функции сервера для интерфейса с пользователем и клиента - для серверов баз данных. Многозвенная архитектура клиент-сервер позволяет</a:t>
            </a:r>
            <a:endParaRPr lang="ru-RU" sz="1800" dirty="0" smtClean="0">
              <a:latin typeface="Times New Roman" pitchFamily="18" charset="0"/>
            </a:endParaRPr>
          </a:p>
          <a:p>
            <a:pPr lvl="1" eaLnBrk="1" hangingPunct="1">
              <a:lnSpc>
                <a:spcPct val="90000"/>
              </a:lnSpc>
            </a:pPr>
            <a:r>
              <a:rPr lang="ru-RU" sz="1800" dirty="0" smtClean="0">
                <a:latin typeface="Times New Roman" pitchFamily="18" charset="0"/>
                <a:cs typeface="Times New Roman" pitchFamily="18" charset="0"/>
              </a:rPr>
              <a:t> более точно назначить полномочия пользователей, т. к. они получат права доступа не к самой базе данных, а к определенным функциям сервера приложения. </a:t>
            </a:r>
            <a:endParaRPr lang="ru-RU" sz="1800" dirty="0" smtClean="0">
              <a:latin typeface="Times New Roman" pitchFamily="18" charset="0"/>
            </a:endParaRPr>
          </a:p>
          <a:p>
            <a:pPr lvl="1" eaLnBrk="1" hangingPunct="1">
              <a:lnSpc>
                <a:spcPct val="90000"/>
              </a:lnSpc>
            </a:pPr>
            <a:r>
              <a:rPr lang="ru-RU" sz="1800" dirty="0" smtClean="0">
                <a:latin typeface="Times New Roman" pitchFamily="18" charset="0"/>
                <a:cs typeface="Times New Roman" pitchFamily="18" charset="0"/>
              </a:rPr>
              <a:t>Это повышает защищенность системы (по сравнению с обычной архитектурой) не только от умышленного нападения, но и от ошибочных действий персонала. </a:t>
            </a:r>
          </a:p>
        </p:txBody>
      </p:sp>
      <p:grpSp>
        <p:nvGrpSpPr>
          <p:cNvPr id="69636" name="Group 12"/>
          <p:cNvGrpSpPr>
            <a:grpSpLocks/>
          </p:cNvGrpSpPr>
          <p:nvPr/>
        </p:nvGrpSpPr>
        <p:grpSpPr bwMode="auto">
          <a:xfrm>
            <a:off x="1071563" y="4857750"/>
            <a:ext cx="6553200" cy="1295400"/>
            <a:chOff x="912" y="3264"/>
            <a:chExt cx="4128" cy="816"/>
          </a:xfrm>
        </p:grpSpPr>
        <p:sp>
          <p:nvSpPr>
            <p:cNvPr id="69637" name="Rectangle 4"/>
            <p:cNvSpPr>
              <a:spLocks noChangeArrowheads="1"/>
            </p:cNvSpPr>
            <p:nvPr/>
          </p:nvSpPr>
          <p:spPr bwMode="auto">
            <a:xfrm>
              <a:off x="912" y="3456"/>
              <a:ext cx="960" cy="624"/>
            </a:xfrm>
            <a:prstGeom prst="rect">
              <a:avLst/>
            </a:prstGeom>
            <a:solidFill>
              <a:schemeClr val="bg1"/>
            </a:solidFill>
            <a:ln w="9525">
              <a:solidFill>
                <a:schemeClr val="tx1"/>
              </a:solidFill>
              <a:miter lim="800000"/>
              <a:headEnd/>
              <a:tailEnd/>
            </a:ln>
          </p:spPr>
          <p:txBody>
            <a:bodyPr wrap="none" anchor="ctr"/>
            <a:lstStyle/>
            <a:p>
              <a:pPr algn="ctr"/>
              <a:r>
                <a:rPr lang="ru-RU" sz="1600">
                  <a:latin typeface="Times New Roman" pitchFamily="18" charset="0"/>
                </a:rPr>
                <a:t>Интерфейс</a:t>
              </a:r>
            </a:p>
            <a:p>
              <a:pPr algn="ctr"/>
              <a:r>
                <a:rPr lang="ru-RU" sz="1600">
                  <a:latin typeface="Times New Roman" pitchFamily="18" charset="0"/>
                </a:rPr>
                <a:t>Пользователя</a:t>
              </a:r>
            </a:p>
            <a:p>
              <a:pPr algn="ctr"/>
              <a:r>
                <a:rPr lang="ru-RU" sz="1400">
                  <a:latin typeface="Times New Roman" pitchFamily="18" charset="0"/>
                </a:rPr>
                <a:t>(уровень </a:t>
              </a:r>
            </a:p>
            <a:p>
              <a:pPr algn="ctr"/>
              <a:r>
                <a:rPr lang="ru-RU" sz="1400">
                  <a:latin typeface="Times New Roman" pitchFamily="18" charset="0"/>
                </a:rPr>
                <a:t>представления)</a:t>
              </a:r>
            </a:p>
          </p:txBody>
        </p:sp>
        <p:sp>
          <p:nvSpPr>
            <p:cNvPr id="69638" name="Rectangle 5"/>
            <p:cNvSpPr>
              <a:spLocks noChangeArrowheads="1"/>
            </p:cNvSpPr>
            <p:nvPr/>
          </p:nvSpPr>
          <p:spPr bwMode="auto">
            <a:xfrm>
              <a:off x="4128" y="3456"/>
              <a:ext cx="912" cy="624"/>
            </a:xfrm>
            <a:prstGeom prst="rect">
              <a:avLst/>
            </a:prstGeom>
            <a:solidFill>
              <a:schemeClr val="bg1"/>
            </a:solidFill>
            <a:ln w="9525">
              <a:solidFill>
                <a:schemeClr val="tx1"/>
              </a:solidFill>
              <a:miter lim="800000"/>
              <a:headEnd/>
              <a:tailEnd/>
            </a:ln>
          </p:spPr>
          <p:txBody>
            <a:bodyPr wrap="none" anchor="ctr"/>
            <a:lstStyle/>
            <a:p>
              <a:pPr algn="ctr"/>
              <a:r>
                <a:rPr lang="ru-RU">
                  <a:latin typeface="Times New Roman" pitchFamily="18" charset="0"/>
                </a:rPr>
                <a:t>Хранение </a:t>
              </a:r>
            </a:p>
            <a:p>
              <a:pPr algn="ctr"/>
              <a:r>
                <a:rPr lang="ru-RU">
                  <a:latin typeface="Times New Roman" pitchFamily="18" charset="0"/>
                </a:rPr>
                <a:t>данных</a:t>
              </a:r>
            </a:p>
            <a:p>
              <a:pPr algn="ctr"/>
              <a:r>
                <a:rPr lang="ru-RU" sz="1400">
                  <a:latin typeface="Times New Roman" pitchFamily="18" charset="0"/>
                </a:rPr>
                <a:t>(источник </a:t>
              </a:r>
            </a:p>
            <a:p>
              <a:pPr algn="ctr"/>
              <a:r>
                <a:rPr lang="ru-RU" sz="1400">
                  <a:latin typeface="Times New Roman" pitchFamily="18" charset="0"/>
                </a:rPr>
                <a:t>данных)</a:t>
              </a:r>
            </a:p>
          </p:txBody>
        </p:sp>
        <p:sp>
          <p:nvSpPr>
            <p:cNvPr id="69639" name="AutoShape 6"/>
            <p:cNvSpPr>
              <a:spLocks noChangeArrowheads="1"/>
            </p:cNvSpPr>
            <p:nvPr/>
          </p:nvSpPr>
          <p:spPr bwMode="auto">
            <a:xfrm>
              <a:off x="1968" y="3648"/>
              <a:ext cx="528" cy="240"/>
            </a:xfrm>
            <a:prstGeom prst="leftRightArrow">
              <a:avLst>
                <a:gd name="adj1" fmla="val 50000"/>
                <a:gd name="adj2" fmla="val 44000"/>
              </a:avLst>
            </a:prstGeom>
            <a:solidFill>
              <a:schemeClr val="accent1"/>
            </a:solidFill>
            <a:ln w="9525">
              <a:solidFill>
                <a:schemeClr val="tx1"/>
              </a:solidFill>
              <a:miter lim="800000"/>
              <a:headEnd/>
              <a:tailEnd/>
            </a:ln>
          </p:spPr>
          <p:txBody>
            <a:bodyPr wrap="none" anchor="ctr"/>
            <a:lstStyle/>
            <a:p>
              <a:endParaRPr lang="ru-RU">
                <a:latin typeface="Calibri" pitchFamily="34" charset="0"/>
              </a:endParaRPr>
            </a:p>
          </p:txBody>
        </p:sp>
        <p:sp>
          <p:nvSpPr>
            <p:cNvPr id="69640" name="Rectangle 7"/>
            <p:cNvSpPr>
              <a:spLocks noChangeArrowheads="1"/>
            </p:cNvSpPr>
            <p:nvPr/>
          </p:nvSpPr>
          <p:spPr bwMode="auto">
            <a:xfrm>
              <a:off x="1008" y="3264"/>
              <a:ext cx="768" cy="144"/>
            </a:xfrm>
            <a:prstGeom prst="rect">
              <a:avLst/>
            </a:prstGeom>
            <a:noFill/>
            <a:ln w="9525">
              <a:noFill/>
              <a:miter lim="800000"/>
              <a:headEnd/>
              <a:tailEnd/>
            </a:ln>
          </p:spPr>
          <p:txBody>
            <a:bodyPr wrap="none" anchor="ctr"/>
            <a:lstStyle/>
            <a:p>
              <a:pPr algn="ctr"/>
              <a:r>
                <a:rPr lang="ru-RU" sz="1600">
                  <a:latin typeface="Tahoma" pitchFamily="34" charset="0"/>
                </a:rPr>
                <a:t>Клиент</a:t>
              </a:r>
            </a:p>
          </p:txBody>
        </p:sp>
        <p:sp>
          <p:nvSpPr>
            <p:cNvPr id="69641" name="Rectangle 8"/>
            <p:cNvSpPr>
              <a:spLocks noChangeArrowheads="1"/>
            </p:cNvSpPr>
            <p:nvPr/>
          </p:nvSpPr>
          <p:spPr bwMode="auto">
            <a:xfrm>
              <a:off x="2592" y="3456"/>
              <a:ext cx="912" cy="624"/>
            </a:xfrm>
            <a:prstGeom prst="rect">
              <a:avLst/>
            </a:prstGeom>
            <a:solidFill>
              <a:schemeClr val="bg1"/>
            </a:solidFill>
            <a:ln w="9525">
              <a:solidFill>
                <a:schemeClr val="tx1"/>
              </a:solidFill>
              <a:miter lim="800000"/>
              <a:headEnd/>
              <a:tailEnd/>
            </a:ln>
          </p:spPr>
          <p:txBody>
            <a:bodyPr wrap="none" anchor="ctr"/>
            <a:lstStyle/>
            <a:p>
              <a:pPr algn="ctr"/>
              <a:r>
                <a:rPr lang="ru-RU" sz="1600">
                  <a:latin typeface="Times New Roman" pitchFamily="18" charset="0"/>
                </a:rPr>
                <a:t>Логика </a:t>
              </a:r>
            </a:p>
            <a:p>
              <a:pPr algn="ctr"/>
              <a:r>
                <a:rPr lang="ru-RU" sz="1600">
                  <a:latin typeface="Times New Roman" pitchFamily="18" charset="0"/>
                </a:rPr>
                <a:t>приложения</a:t>
              </a:r>
            </a:p>
            <a:p>
              <a:pPr algn="ctr"/>
              <a:r>
                <a:rPr lang="ru-RU" sz="1400">
                  <a:latin typeface="Times New Roman" pitchFamily="18" charset="0"/>
                </a:rPr>
                <a:t>(бизнес-логика)</a:t>
              </a:r>
            </a:p>
          </p:txBody>
        </p:sp>
        <p:sp>
          <p:nvSpPr>
            <p:cNvPr id="69642" name="AutoShape 9"/>
            <p:cNvSpPr>
              <a:spLocks noChangeArrowheads="1"/>
            </p:cNvSpPr>
            <p:nvPr/>
          </p:nvSpPr>
          <p:spPr bwMode="auto">
            <a:xfrm>
              <a:off x="3552" y="3648"/>
              <a:ext cx="528" cy="240"/>
            </a:xfrm>
            <a:prstGeom prst="leftRightArrow">
              <a:avLst>
                <a:gd name="adj1" fmla="val 50000"/>
                <a:gd name="adj2" fmla="val 44000"/>
              </a:avLst>
            </a:prstGeom>
            <a:solidFill>
              <a:schemeClr val="accent1"/>
            </a:solidFill>
            <a:ln w="9525">
              <a:solidFill>
                <a:schemeClr val="tx1"/>
              </a:solidFill>
              <a:miter lim="800000"/>
              <a:headEnd/>
              <a:tailEnd/>
            </a:ln>
          </p:spPr>
          <p:txBody>
            <a:bodyPr wrap="none" anchor="ctr"/>
            <a:lstStyle/>
            <a:p>
              <a:endParaRPr lang="ru-RU">
                <a:latin typeface="Calibri" pitchFamily="34" charset="0"/>
              </a:endParaRPr>
            </a:p>
          </p:txBody>
        </p:sp>
        <p:sp>
          <p:nvSpPr>
            <p:cNvPr id="69643" name="Rectangle 10"/>
            <p:cNvSpPr>
              <a:spLocks noChangeArrowheads="1"/>
            </p:cNvSpPr>
            <p:nvPr/>
          </p:nvSpPr>
          <p:spPr bwMode="auto">
            <a:xfrm>
              <a:off x="2640" y="3264"/>
              <a:ext cx="768" cy="144"/>
            </a:xfrm>
            <a:prstGeom prst="rect">
              <a:avLst/>
            </a:prstGeom>
            <a:noFill/>
            <a:ln w="9525">
              <a:noFill/>
              <a:miter lim="800000"/>
              <a:headEnd/>
              <a:tailEnd/>
            </a:ln>
          </p:spPr>
          <p:txBody>
            <a:bodyPr wrap="none" anchor="ctr"/>
            <a:lstStyle/>
            <a:p>
              <a:pPr algn="ctr"/>
              <a:r>
                <a:rPr lang="ru-RU" sz="1600">
                  <a:latin typeface="Tahoma" pitchFamily="34" charset="0"/>
                </a:rPr>
                <a:t>Сервер приложений</a:t>
              </a:r>
            </a:p>
          </p:txBody>
        </p:sp>
        <p:sp>
          <p:nvSpPr>
            <p:cNvPr id="69644" name="Rectangle 11"/>
            <p:cNvSpPr>
              <a:spLocks noChangeArrowheads="1"/>
            </p:cNvSpPr>
            <p:nvPr/>
          </p:nvSpPr>
          <p:spPr bwMode="auto">
            <a:xfrm>
              <a:off x="4176" y="3264"/>
              <a:ext cx="768" cy="144"/>
            </a:xfrm>
            <a:prstGeom prst="rect">
              <a:avLst/>
            </a:prstGeom>
            <a:noFill/>
            <a:ln w="9525">
              <a:noFill/>
              <a:miter lim="800000"/>
              <a:headEnd/>
              <a:tailEnd/>
            </a:ln>
          </p:spPr>
          <p:txBody>
            <a:bodyPr wrap="none" anchor="ctr"/>
            <a:lstStyle/>
            <a:p>
              <a:pPr algn="ctr"/>
              <a:r>
                <a:rPr lang="ru-RU" sz="1600">
                  <a:latin typeface="Tahoma" pitchFamily="34" charset="0"/>
                </a:rPr>
                <a:t>Сервер БД</a:t>
              </a: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28"/>
            <a:ext cx="8686800" cy="838200"/>
          </a:xfrm>
        </p:spPr>
        <p:txBody>
          <a:bodyPr>
            <a:normAutofit fontScale="90000"/>
          </a:bodyPr>
          <a:lstStyle/>
          <a:p>
            <a:pPr>
              <a:defRPr/>
            </a:pPr>
            <a:r>
              <a:rPr lang="ru-RU" dirty="0" smtClean="0"/>
              <a:t>Поведение сервера как клиента в сложных приложениях</a:t>
            </a:r>
            <a:endParaRPr lang="ru-RU" dirty="0"/>
          </a:p>
        </p:txBody>
      </p:sp>
      <p:sp>
        <p:nvSpPr>
          <p:cNvPr id="70659" name="Содержимое 2"/>
          <p:cNvSpPr>
            <a:spLocks noGrp="1"/>
          </p:cNvSpPr>
          <p:nvPr>
            <p:ph idx="1"/>
          </p:nvPr>
        </p:nvSpPr>
        <p:spPr>
          <a:xfrm>
            <a:off x="285750" y="1143000"/>
            <a:ext cx="8686800" cy="3017838"/>
          </a:xfrm>
        </p:spPr>
        <p:txBody>
          <a:bodyPr/>
          <a:lstStyle/>
          <a:p>
            <a:r>
              <a:rPr lang="ru-RU" sz="1600" dirty="0" smtClean="0"/>
              <a:t>В классической модели клиент-сервер не предполагается поведение  машины сервера, подобно машине клиента. Однако такая необходимость иногда возникает.</a:t>
            </a:r>
          </a:p>
          <a:p>
            <a:r>
              <a:rPr lang="ru-RU" sz="1600" dirty="0" smtClean="0"/>
              <a:t>В этом случае мы приходим к </a:t>
            </a:r>
            <a:r>
              <a:rPr lang="ru-RU" sz="1600" b="1" dirty="0" smtClean="0"/>
              <a:t>трехзвенной</a:t>
            </a:r>
            <a:r>
              <a:rPr lang="ru-RU" sz="1600" dirty="0" smtClean="0"/>
              <a:t> физической архитектуре клиент-сервер.</a:t>
            </a:r>
          </a:p>
          <a:p>
            <a:r>
              <a:rPr lang="ru-RU" sz="1600" dirty="0" smtClean="0"/>
              <a:t>В этой архитектуре, программы уровня обработки  данных исполняются на отдельном физическом сервере. Типичным примером такой архитектуры являются:</a:t>
            </a:r>
          </a:p>
          <a:p>
            <a:pPr lvl="1"/>
            <a:r>
              <a:rPr lang="ru-RU" sz="1400" dirty="0" smtClean="0"/>
              <a:t> системы обработки  транзакций, в которых отдельный сервер, называемый монитором транзакций, координирует выполнение отдельных транзакций выполняемых на различных серверах данных.</a:t>
            </a:r>
            <a:endParaRPr lang="ru-RU" dirty="0" smtClean="0"/>
          </a:p>
          <a:p>
            <a:pPr lvl="1"/>
            <a:r>
              <a:rPr lang="ru-RU" sz="1400" dirty="0" smtClean="0"/>
              <a:t>системы с сервером приложений.</a:t>
            </a:r>
          </a:p>
        </p:txBody>
      </p:sp>
      <p:pic>
        <p:nvPicPr>
          <p:cNvPr id="70660" name="Picture 2"/>
          <p:cNvPicPr>
            <a:picLocks noChangeAspect="1" noChangeArrowheads="1"/>
          </p:cNvPicPr>
          <p:nvPr/>
        </p:nvPicPr>
        <p:blipFill>
          <a:blip r:embed="rId2" cstate="print"/>
          <a:srcRect/>
          <a:stretch>
            <a:fillRect/>
          </a:stretch>
        </p:blipFill>
        <p:spPr bwMode="auto">
          <a:xfrm>
            <a:off x="285750" y="4143375"/>
            <a:ext cx="3214688" cy="2036763"/>
          </a:xfrm>
          <a:prstGeom prst="rect">
            <a:avLst/>
          </a:prstGeom>
          <a:noFill/>
          <a:ln w="9525">
            <a:noFill/>
            <a:miter lim="800000"/>
            <a:headEnd/>
            <a:tailEnd/>
          </a:ln>
        </p:spPr>
      </p:pic>
      <p:pic>
        <p:nvPicPr>
          <p:cNvPr id="70661" name="Picture 2"/>
          <p:cNvPicPr>
            <a:picLocks noChangeAspect="1" noChangeArrowheads="1"/>
          </p:cNvPicPr>
          <p:nvPr/>
        </p:nvPicPr>
        <p:blipFill>
          <a:blip r:embed="rId3" cstate="print"/>
          <a:srcRect/>
          <a:stretch>
            <a:fillRect/>
          </a:stretch>
        </p:blipFill>
        <p:spPr bwMode="auto">
          <a:xfrm>
            <a:off x="3857625" y="4143375"/>
            <a:ext cx="5172075" cy="242887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Пример работы сервера в качестве клиента в </a:t>
            </a:r>
            <a:r>
              <a:rPr lang="en-US" dirty="0" smtClean="0"/>
              <a:t>WEB </a:t>
            </a:r>
            <a:r>
              <a:rPr lang="ru-RU" dirty="0" smtClean="0"/>
              <a:t>приложении</a:t>
            </a:r>
            <a:endParaRPr lang="ru-RU" dirty="0"/>
          </a:p>
        </p:txBody>
      </p:sp>
      <p:sp>
        <p:nvSpPr>
          <p:cNvPr id="3076" name="Содержимое 2"/>
          <p:cNvSpPr>
            <a:spLocks noGrp="1"/>
          </p:cNvSpPr>
          <p:nvPr>
            <p:ph idx="1"/>
          </p:nvPr>
        </p:nvSpPr>
        <p:spPr>
          <a:xfrm>
            <a:off x="4929188" y="1554163"/>
            <a:ext cx="4062412" cy="1946275"/>
          </a:xfrm>
        </p:spPr>
        <p:txBody>
          <a:bodyPr/>
          <a:lstStyle/>
          <a:p>
            <a:r>
              <a:rPr lang="ru-RU" sz="1800" dirty="0" smtClean="0"/>
              <a:t>Другой пример работа серверов приложений в среде </a:t>
            </a:r>
            <a:r>
              <a:rPr lang="en-US" sz="1800" dirty="0" smtClean="0"/>
              <a:t>WEB</a:t>
            </a:r>
          </a:p>
          <a:p>
            <a:r>
              <a:rPr lang="ru-RU" sz="1800" dirty="0" smtClean="0"/>
              <a:t>Такая архитектура </a:t>
            </a:r>
            <a:r>
              <a:rPr lang="en-US" sz="1800" dirty="0" smtClean="0"/>
              <a:t>Web </a:t>
            </a:r>
            <a:r>
              <a:rPr lang="ru-RU" sz="1800" dirty="0" smtClean="0"/>
              <a:t>приложения, также является В этом физической трехзвенной (</a:t>
            </a:r>
            <a:r>
              <a:rPr lang="en-US" sz="1800" b="1" dirty="0" smtClean="0"/>
              <a:t>three-tiered</a:t>
            </a:r>
            <a:r>
              <a:rPr lang="en-US" sz="1800" dirty="0" smtClean="0"/>
              <a:t>)</a:t>
            </a:r>
            <a:endParaRPr lang="ru-RU" sz="1800" dirty="0" smtClean="0"/>
          </a:p>
        </p:txBody>
      </p:sp>
      <p:graphicFrame>
        <p:nvGraphicFramePr>
          <p:cNvPr id="3074" name="Object 4"/>
          <p:cNvGraphicFramePr>
            <a:graphicFrameLocks noChangeAspect="1"/>
          </p:cNvGraphicFramePr>
          <p:nvPr/>
        </p:nvGraphicFramePr>
        <p:xfrm>
          <a:off x="0" y="1500188"/>
          <a:ext cx="5357813" cy="2971800"/>
        </p:xfrm>
        <a:graphic>
          <a:graphicData uri="http://schemas.openxmlformats.org/presentationml/2006/ole">
            <p:oleObj spid="_x0000_s3074" name="Picture" r:id="rId3" imgW="5220360" imgH="2809080" progId="Word.Picture.8">
              <p:embed/>
            </p:oleObj>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Group 2"/>
          <p:cNvGrpSpPr>
            <a:grpSpLocks/>
          </p:cNvGrpSpPr>
          <p:nvPr/>
        </p:nvGrpSpPr>
        <p:grpSpPr bwMode="auto">
          <a:xfrm>
            <a:off x="4606925" y="2998788"/>
            <a:ext cx="1981200" cy="2254250"/>
            <a:chOff x="2902" y="1889"/>
            <a:chExt cx="1248" cy="1420"/>
          </a:xfrm>
        </p:grpSpPr>
        <p:sp>
          <p:nvSpPr>
            <p:cNvPr id="149507" name="Text Box 3"/>
            <p:cNvSpPr txBox="1">
              <a:spLocks noChangeArrowheads="1"/>
            </p:cNvSpPr>
            <p:nvPr/>
          </p:nvSpPr>
          <p:spPr bwMode="auto">
            <a:xfrm>
              <a:off x="2902" y="2943"/>
              <a:ext cx="1248" cy="366"/>
            </a:xfrm>
            <a:prstGeom prst="rect">
              <a:avLst/>
            </a:prstGeom>
            <a:noFill/>
            <a:ln w="9525">
              <a:noFill/>
              <a:miter lim="800000"/>
              <a:headEnd/>
              <a:tailEnd/>
            </a:ln>
            <a:effectLst/>
          </p:spPr>
          <p:txBody>
            <a:bodyPr anchor="ctr">
              <a:spAutoFit/>
            </a:bodyPr>
            <a:lstStyle/>
            <a:p>
              <a:pPr algn="ctr" fontAlgn="auto">
                <a:spcBef>
                  <a:spcPct val="50000"/>
                </a:spcBef>
                <a:spcAft>
                  <a:spcPts val="0"/>
                </a:spcAft>
                <a:defRPr/>
              </a:pPr>
              <a:r>
                <a:rPr lang="en-US" sz="1600" b="1">
                  <a:solidFill>
                    <a:srgbClr val="FF9900"/>
                  </a:solidFill>
                  <a:effectLst>
                    <a:outerShdw blurRad="38100" dist="38100" dir="2700000" algn="tl">
                      <a:srgbClr val="C0C0C0"/>
                    </a:outerShdw>
                  </a:effectLst>
                </a:rPr>
                <a:t>Cold Fusion Application Server</a:t>
              </a:r>
            </a:p>
          </p:txBody>
        </p:sp>
        <p:sp>
          <p:nvSpPr>
            <p:cNvPr id="4137" name="AutoShape 4"/>
            <p:cNvSpPr>
              <a:spLocks noChangeArrowheads="1"/>
            </p:cNvSpPr>
            <p:nvPr/>
          </p:nvSpPr>
          <p:spPr bwMode="auto">
            <a:xfrm>
              <a:off x="3156" y="1889"/>
              <a:ext cx="740" cy="1029"/>
            </a:xfrm>
            <a:prstGeom prst="can">
              <a:avLst>
                <a:gd name="adj" fmla="val 34764"/>
              </a:avLst>
            </a:prstGeom>
            <a:gradFill rotWithShape="0">
              <a:gsLst>
                <a:gs pos="0">
                  <a:srgbClr val="764700"/>
                </a:gs>
                <a:gs pos="100000">
                  <a:srgbClr val="FF9900"/>
                </a:gs>
              </a:gsLst>
              <a:lin ang="2700000" scaled="1"/>
            </a:gradFill>
            <a:ln w="9525">
              <a:noFill/>
              <a:round/>
              <a:headEnd/>
              <a:tailEnd/>
            </a:ln>
          </p:spPr>
          <p:txBody>
            <a:bodyPr wrap="none" anchor="ctr">
              <a:spAutoFit/>
            </a:bodyPr>
            <a:lstStyle/>
            <a:p>
              <a:endParaRPr lang="ru-RU">
                <a:latin typeface="Calibri" pitchFamily="34" charset="0"/>
              </a:endParaRPr>
            </a:p>
          </p:txBody>
        </p:sp>
        <p:pic>
          <p:nvPicPr>
            <p:cNvPr id="4138" name="Picture 5" descr="CFappServ"/>
            <p:cNvPicPr>
              <a:picLocks noChangeAspect="1" noChangeArrowheads="1"/>
            </p:cNvPicPr>
            <p:nvPr/>
          </p:nvPicPr>
          <p:blipFill>
            <a:blip r:embed="rId4" cstate="print"/>
            <a:srcRect/>
            <a:stretch>
              <a:fillRect/>
            </a:stretch>
          </p:blipFill>
          <p:spPr bwMode="auto">
            <a:xfrm>
              <a:off x="3291" y="2247"/>
              <a:ext cx="455" cy="542"/>
            </a:xfrm>
            <a:prstGeom prst="rect">
              <a:avLst/>
            </a:prstGeom>
            <a:noFill/>
            <a:ln w="9525">
              <a:noFill/>
              <a:miter lim="800000"/>
              <a:headEnd/>
              <a:tailEnd/>
            </a:ln>
          </p:spPr>
        </p:pic>
      </p:grpSp>
      <p:sp>
        <p:nvSpPr>
          <p:cNvPr id="149510" name="Text Box 6"/>
          <p:cNvSpPr txBox="1">
            <a:spLocks noChangeArrowheads="1"/>
          </p:cNvSpPr>
          <p:nvPr/>
        </p:nvSpPr>
        <p:spPr bwMode="auto">
          <a:xfrm>
            <a:off x="1893888" y="1770063"/>
            <a:ext cx="1295400" cy="581025"/>
          </a:xfrm>
          <a:prstGeom prst="rect">
            <a:avLst/>
          </a:prstGeom>
          <a:gradFill rotWithShape="0">
            <a:gsLst>
              <a:gs pos="0">
                <a:srgbClr val="990099">
                  <a:gamma/>
                  <a:shade val="46275"/>
                  <a:invGamma/>
                </a:srgbClr>
              </a:gs>
              <a:gs pos="100000">
                <a:srgbClr val="990099"/>
              </a:gs>
            </a:gsLst>
            <a:lin ang="5400000" scaled="1"/>
          </a:gradFill>
          <a:ln w="9525">
            <a:noFill/>
            <a:miter lim="800000"/>
            <a:headEnd/>
            <a:tailEnd/>
          </a:ln>
          <a:effectLst/>
        </p:spPr>
        <p:txBody>
          <a:bodyPr anchor="ctr">
            <a:spAutoFit/>
          </a:bodyPr>
          <a:lstStyle/>
          <a:p>
            <a:pPr algn="ctr" fontAlgn="auto">
              <a:spcBef>
                <a:spcPct val="50000"/>
              </a:spcBef>
              <a:spcAft>
                <a:spcPts val="0"/>
              </a:spcAft>
              <a:defRPr/>
            </a:pPr>
            <a:r>
              <a:rPr lang="en-US" sz="1600" b="1">
                <a:solidFill>
                  <a:srgbClr val="FFFFFF"/>
                </a:solidFill>
                <a:effectLst>
                  <a:outerShdw blurRad="38100" dist="38100" dir="2700000" algn="tl">
                    <a:srgbClr val="000000"/>
                  </a:outerShdw>
                </a:effectLst>
              </a:rPr>
              <a:t>HTTP Request</a:t>
            </a:r>
            <a:endParaRPr lang="en-US" sz="1600" b="1">
              <a:solidFill>
                <a:schemeClr val="tx2"/>
              </a:solidFill>
              <a:effectLst>
                <a:outerShdw blurRad="38100" dist="38100" dir="2700000" algn="tl">
                  <a:srgbClr val="000000"/>
                </a:outerShdw>
              </a:effectLst>
            </a:endParaRPr>
          </a:p>
        </p:txBody>
      </p:sp>
      <p:grpSp>
        <p:nvGrpSpPr>
          <p:cNvPr id="4101" name="Group 7"/>
          <p:cNvGrpSpPr>
            <a:grpSpLocks/>
          </p:cNvGrpSpPr>
          <p:nvPr/>
        </p:nvGrpSpPr>
        <p:grpSpPr bwMode="auto">
          <a:xfrm>
            <a:off x="3340100" y="3316288"/>
            <a:ext cx="1316038" cy="1176337"/>
            <a:chOff x="2104" y="2089"/>
            <a:chExt cx="829" cy="741"/>
          </a:xfrm>
        </p:grpSpPr>
        <p:sp>
          <p:nvSpPr>
            <p:cNvPr id="4134" name="AutoShape 8"/>
            <p:cNvSpPr>
              <a:spLocks noChangeArrowheads="1"/>
            </p:cNvSpPr>
            <p:nvPr/>
          </p:nvSpPr>
          <p:spPr bwMode="auto">
            <a:xfrm>
              <a:off x="2104" y="2089"/>
              <a:ext cx="829" cy="741"/>
            </a:xfrm>
            <a:prstGeom prst="can">
              <a:avLst>
                <a:gd name="adj" fmla="val 25000"/>
              </a:avLst>
            </a:prstGeom>
            <a:gradFill rotWithShape="0">
              <a:gsLst>
                <a:gs pos="0">
                  <a:srgbClr val="560056"/>
                </a:gs>
                <a:gs pos="100000">
                  <a:srgbClr val="990099"/>
                </a:gs>
              </a:gsLst>
              <a:lin ang="2700000" scaled="1"/>
            </a:gradFill>
            <a:ln w="9525">
              <a:noFill/>
              <a:round/>
              <a:headEnd/>
              <a:tailEnd/>
            </a:ln>
          </p:spPr>
          <p:txBody>
            <a:bodyPr wrap="none" anchor="ctr">
              <a:spAutoFit/>
            </a:bodyPr>
            <a:lstStyle/>
            <a:p>
              <a:endParaRPr lang="ru-RU">
                <a:latin typeface="Calibri" pitchFamily="34" charset="0"/>
              </a:endParaRPr>
            </a:p>
          </p:txBody>
        </p:sp>
        <p:sp>
          <p:nvSpPr>
            <p:cNvPr id="149513" name="Text Box 9"/>
            <p:cNvSpPr txBox="1">
              <a:spLocks noChangeArrowheads="1"/>
            </p:cNvSpPr>
            <p:nvPr/>
          </p:nvSpPr>
          <p:spPr bwMode="auto">
            <a:xfrm>
              <a:off x="2107" y="2279"/>
              <a:ext cx="816" cy="518"/>
            </a:xfrm>
            <a:prstGeom prst="rect">
              <a:avLst/>
            </a:prstGeom>
            <a:noFill/>
            <a:ln w="9525">
              <a:noFill/>
              <a:miter lim="800000"/>
              <a:headEnd/>
              <a:tailEnd/>
            </a:ln>
            <a:effectLst/>
          </p:spPr>
          <p:txBody>
            <a:bodyPr anchor="ctr">
              <a:spAutoFit/>
            </a:bodyPr>
            <a:lstStyle/>
            <a:p>
              <a:pPr algn="ctr" fontAlgn="auto">
                <a:spcBef>
                  <a:spcPct val="50000"/>
                </a:spcBef>
                <a:spcAft>
                  <a:spcPts val="0"/>
                </a:spcAft>
                <a:defRPr/>
              </a:pPr>
              <a:r>
                <a:rPr lang="en-US" sz="2400" b="1">
                  <a:solidFill>
                    <a:schemeClr val="bg1"/>
                  </a:solidFill>
                  <a:effectLst>
                    <a:outerShdw blurRad="38100" dist="38100" dir="2700000" algn="tl">
                      <a:srgbClr val="C0C0C0"/>
                    </a:outerShdw>
                  </a:effectLst>
                </a:rPr>
                <a:t>Web Server</a:t>
              </a:r>
            </a:p>
          </p:txBody>
        </p:sp>
      </p:grpSp>
      <p:grpSp>
        <p:nvGrpSpPr>
          <p:cNvPr id="4" name="Group 10"/>
          <p:cNvGrpSpPr>
            <a:grpSpLocks/>
          </p:cNvGrpSpPr>
          <p:nvPr/>
        </p:nvGrpSpPr>
        <p:grpSpPr bwMode="auto">
          <a:xfrm>
            <a:off x="4579938" y="4800600"/>
            <a:ext cx="4564062" cy="2057400"/>
            <a:chOff x="2885" y="3024"/>
            <a:chExt cx="2875" cy="1296"/>
          </a:xfrm>
        </p:grpSpPr>
        <p:sp>
          <p:nvSpPr>
            <p:cNvPr id="149515" name="AutoShape 11"/>
            <p:cNvSpPr>
              <a:spLocks noChangeArrowheads="1"/>
            </p:cNvSpPr>
            <p:nvPr/>
          </p:nvSpPr>
          <p:spPr bwMode="auto">
            <a:xfrm>
              <a:off x="2885" y="3024"/>
              <a:ext cx="2875" cy="1296"/>
            </a:xfrm>
            <a:prstGeom prst="cloudCallout">
              <a:avLst>
                <a:gd name="adj1" fmla="val -62444"/>
                <a:gd name="adj2" fmla="val -61042"/>
              </a:avLst>
            </a:prstGeom>
            <a:gradFill rotWithShape="0">
              <a:gsLst>
                <a:gs pos="0">
                  <a:srgbClr val="800080">
                    <a:gamma/>
                    <a:shade val="66275"/>
                    <a:invGamma/>
                  </a:srgbClr>
                </a:gs>
                <a:gs pos="100000">
                  <a:srgbClr val="800080"/>
                </a:gs>
              </a:gsLst>
              <a:lin ang="2700000" scaled="1"/>
            </a:gradFill>
            <a:ln w="9525">
              <a:noFill/>
              <a:round/>
              <a:headEnd/>
              <a:tailEnd/>
            </a:ln>
            <a:effectLst/>
          </p:spPr>
          <p:txBody>
            <a:bodyPr wrap="none" anchor="ctr"/>
            <a:lstStyle/>
            <a:p>
              <a:pPr algn="ctr" fontAlgn="auto">
                <a:spcBef>
                  <a:spcPct val="20000"/>
                </a:spcBef>
                <a:spcAft>
                  <a:spcPts val="0"/>
                </a:spcAft>
                <a:defRPr/>
              </a:pPr>
              <a:endParaRPr lang="en-US" sz="1600" b="1">
                <a:solidFill>
                  <a:srgbClr val="FFFFFF"/>
                </a:solidFill>
                <a:effectLst>
                  <a:outerShdw blurRad="38100" dist="38100" dir="2700000" algn="tl">
                    <a:srgbClr val="000000"/>
                  </a:outerShdw>
                </a:effectLst>
              </a:endParaRPr>
            </a:p>
          </p:txBody>
        </p:sp>
        <p:sp>
          <p:nvSpPr>
            <p:cNvPr id="149516" name="Rectangle 12"/>
            <p:cNvSpPr>
              <a:spLocks noChangeArrowheads="1"/>
            </p:cNvSpPr>
            <p:nvPr/>
          </p:nvSpPr>
          <p:spPr bwMode="auto">
            <a:xfrm>
              <a:off x="3322" y="3217"/>
              <a:ext cx="2019" cy="862"/>
            </a:xfrm>
            <a:prstGeom prst="rect">
              <a:avLst/>
            </a:prstGeom>
            <a:noFill/>
            <a:ln w="9525">
              <a:noFill/>
              <a:miter lim="800000"/>
              <a:headEnd/>
              <a:tailEnd/>
            </a:ln>
            <a:effectLst/>
          </p:spPr>
          <p:txBody>
            <a:bodyPr anchor="ctr">
              <a:spAutoFit/>
            </a:bodyPr>
            <a:lstStyle/>
            <a:p>
              <a:pPr eaLnBrk="0" fontAlgn="auto" hangingPunct="0">
                <a:spcBef>
                  <a:spcPts val="0"/>
                </a:spcBef>
                <a:spcAft>
                  <a:spcPts val="0"/>
                </a:spcAft>
                <a:defRPr/>
              </a:pPr>
              <a:r>
                <a:rPr lang="en-US" sz="1400" b="1">
                  <a:solidFill>
                    <a:srgbClr val="FFFFFF"/>
                  </a:solidFill>
                  <a:effectLst>
                    <a:outerShdw blurRad="38100" dist="38100" dir="2700000" algn="tl">
                      <a:srgbClr val="C0C0C0"/>
                    </a:outerShdw>
                  </a:effectLst>
                </a:rPr>
                <a:t>&lt;HTML&gt;</a:t>
              </a:r>
            </a:p>
            <a:p>
              <a:pPr eaLnBrk="0" fontAlgn="auto" hangingPunct="0">
                <a:spcBef>
                  <a:spcPts val="0"/>
                </a:spcBef>
                <a:spcAft>
                  <a:spcPts val="0"/>
                </a:spcAft>
                <a:defRPr/>
              </a:pPr>
              <a:r>
                <a:rPr lang="en-US" sz="1400" b="1">
                  <a:solidFill>
                    <a:srgbClr val="FFFFFF"/>
                  </a:solidFill>
                  <a:effectLst>
                    <a:outerShdw blurRad="38100" dist="38100" dir="2700000" algn="tl">
                      <a:srgbClr val="C0C0C0"/>
                    </a:outerShdw>
                  </a:effectLst>
                </a:rPr>
                <a:t>&lt;HEAD&gt;</a:t>
              </a:r>
            </a:p>
            <a:p>
              <a:pPr eaLnBrk="0" fontAlgn="auto" hangingPunct="0">
                <a:spcBef>
                  <a:spcPts val="0"/>
                </a:spcBef>
                <a:spcAft>
                  <a:spcPts val="0"/>
                </a:spcAft>
                <a:defRPr/>
              </a:pPr>
              <a:r>
                <a:rPr lang="en-US" sz="1400" b="1">
                  <a:solidFill>
                    <a:srgbClr val="FFFFFF"/>
                  </a:solidFill>
                  <a:effectLst>
                    <a:outerShdw blurRad="38100" dist="38100" dir="2700000" algn="tl">
                      <a:srgbClr val="C0C0C0"/>
                    </a:outerShdw>
                  </a:effectLst>
                </a:rPr>
                <a:t>Product</a:t>
              </a:r>
            </a:p>
            <a:p>
              <a:pPr eaLnBrk="0" fontAlgn="auto" hangingPunct="0">
                <a:spcBef>
                  <a:spcPts val="0"/>
                </a:spcBef>
                <a:spcAft>
                  <a:spcPts val="0"/>
                </a:spcAft>
                <a:defRPr/>
              </a:pPr>
              <a:r>
                <a:rPr lang="en-US" sz="1400" b="1">
                  <a:solidFill>
                    <a:srgbClr val="FFFFFF"/>
                  </a:solidFill>
                  <a:effectLst>
                    <a:outerShdw blurRad="38100" dist="38100" dir="2700000" algn="tl">
                      <a:srgbClr val="C0C0C0"/>
                    </a:outerShdw>
                  </a:effectLst>
                </a:rPr>
                <a:t>&lt;/HEAD&gt;</a:t>
              </a:r>
            </a:p>
            <a:p>
              <a:pPr eaLnBrk="0" fontAlgn="auto" hangingPunct="0">
                <a:spcBef>
                  <a:spcPts val="0"/>
                </a:spcBef>
                <a:spcAft>
                  <a:spcPts val="0"/>
                </a:spcAft>
                <a:defRPr/>
              </a:pPr>
              <a:r>
                <a:rPr lang="en-US" sz="1400" b="1">
                  <a:solidFill>
                    <a:srgbClr val="FFFFFF"/>
                  </a:solidFill>
                  <a:effectLst>
                    <a:outerShdw blurRad="38100" dist="38100" dir="2700000" algn="tl">
                      <a:srgbClr val="C0C0C0"/>
                    </a:outerShdw>
                  </a:effectLst>
                </a:rPr>
                <a:t>Car Paint</a:t>
              </a:r>
            </a:p>
            <a:p>
              <a:pPr eaLnBrk="0" fontAlgn="auto" hangingPunct="0">
                <a:spcBef>
                  <a:spcPts val="0"/>
                </a:spcBef>
                <a:spcAft>
                  <a:spcPts val="0"/>
                </a:spcAft>
                <a:defRPr/>
              </a:pPr>
              <a:r>
                <a:rPr lang="en-US" sz="1400" b="1">
                  <a:solidFill>
                    <a:srgbClr val="FF0000"/>
                  </a:solidFill>
                  <a:effectLst>
                    <a:outerShdw blurRad="38100" dist="38100" dir="2700000" algn="tl">
                      <a:srgbClr val="C0C0C0"/>
                    </a:outerShdw>
                  </a:effectLst>
                </a:rPr>
                <a:t>&lt;CFQUERY Datasource =”TABLE"&gt;</a:t>
              </a:r>
              <a:endParaRPr lang="en-US" sz="1400" b="1">
                <a:solidFill>
                  <a:srgbClr val="3366CC"/>
                </a:solidFill>
                <a:effectLst>
                  <a:outerShdw blurRad="38100" dist="38100" dir="2700000" algn="tl">
                    <a:srgbClr val="C0C0C0"/>
                  </a:outerShdw>
                </a:effectLst>
              </a:endParaRPr>
            </a:p>
          </p:txBody>
        </p:sp>
      </p:grpSp>
      <p:grpSp>
        <p:nvGrpSpPr>
          <p:cNvPr id="4103" name="Group 13"/>
          <p:cNvGrpSpPr>
            <a:grpSpLocks/>
          </p:cNvGrpSpPr>
          <p:nvPr/>
        </p:nvGrpSpPr>
        <p:grpSpPr bwMode="auto">
          <a:xfrm>
            <a:off x="165100" y="2819400"/>
            <a:ext cx="2019300" cy="1955800"/>
            <a:chOff x="104" y="1776"/>
            <a:chExt cx="1272" cy="1232"/>
          </a:xfrm>
        </p:grpSpPr>
        <p:graphicFrame>
          <p:nvGraphicFramePr>
            <p:cNvPr id="4098" name="Object 14"/>
            <p:cNvGraphicFramePr>
              <a:graphicFrameLocks noChangeAspect="1"/>
            </p:cNvGraphicFramePr>
            <p:nvPr/>
          </p:nvGraphicFramePr>
          <p:xfrm>
            <a:off x="144" y="1776"/>
            <a:ext cx="1232" cy="1098"/>
          </p:xfrm>
          <a:graphic>
            <a:graphicData uri="http://schemas.openxmlformats.org/presentationml/2006/ole">
              <p:oleObj spid="_x0000_s4098" name="Clip" r:id="rId5" imgW="3892680" imgH="3468960" progId="">
                <p:embed/>
              </p:oleObj>
            </a:graphicData>
          </a:graphic>
        </p:graphicFrame>
        <p:pic>
          <p:nvPicPr>
            <p:cNvPr id="4130" name="Picture 15" descr="navigator"/>
            <p:cNvPicPr>
              <a:picLocks noChangeAspect="1" noChangeArrowheads="1"/>
            </p:cNvPicPr>
            <p:nvPr/>
          </p:nvPicPr>
          <p:blipFill>
            <a:blip r:embed="rId6" cstate="print"/>
            <a:srcRect/>
            <a:stretch>
              <a:fillRect/>
            </a:stretch>
          </p:blipFill>
          <p:spPr bwMode="auto">
            <a:xfrm>
              <a:off x="505" y="1879"/>
              <a:ext cx="345" cy="288"/>
            </a:xfrm>
            <a:prstGeom prst="rect">
              <a:avLst/>
            </a:prstGeom>
            <a:noFill/>
            <a:ln w="9525">
              <a:noFill/>
              <a:miter lim="800000"/>
              <a:headEnd/>
              <a:tailEnd/>
            </a:ln>
          </p:spPr>
        </p:pic>
        <p:sp>
          <p:nvSpPr>
            <p:cNvPr id="149520" name="Text Box 16"/>
            <p:cNvSpPr txBox="1">
              <a:spLocks noChangeArrowheads="1"/>
            </p:cNvSpPr>
            <p:nvPr/>
          </p:nvSpPr>
          <p:spPr bwMode="auto">
            <a:xfrm>
              <a:off x="104" y="2758"/>
              <a:ext cx="1238" cy="250"/>
            </a:xfrm>
            <a:prstGeom prst="rect">
              <a:avLst/>
            </a:prstGeom>
            <a:noFill/>
            <a:ln w="9525">
              <a:noFill/>
              <a:miter lim="800000"/>
              <a:headEnd/>
              <a:tailEnd/>
            </a:ln>
            <a:effectLst/>
          </p:spPr>
          <p:txBody>
            <a:bodyPr anchor="ctr">
              <a:spAutoFit/>
            </a:bodyPr>
            <a:lstStyle/>
            <a:p>
              <a:pPr algn="ctr" fontAlgn="auto">
                <a:spcBef>
                  <a:spcPct val="50000"/>
                </a:spcBef>
                <a:spcAft>
                  <a:spcPts val="0"/>
                </a:spcAft>
                <a:defRPr/>
              </a:pPr>
              <a:r>
                <a:rPr lang="en-US" sz="2000" b="1">
                  <a:solidFill>
                    <a:schemeClr val="tx2"/>
                  </a:solidFill>
                  <a:effectLst>
                    <a:outerShdw blurRad="38100" dist="38100" dir="2700000" algn="tl">
                      <a:srgbClr val="C0C0C0"/>
                    </a:outerShdw>
                  </a:effectLst>
                </a:rPr>
                <a:t>Web Browser</a:t>
              </a:r>
            </a:p>
          </p:txBody>
        </p:sp>
      </p:grpSp>
      <p:sp>
        <p:nvSpPr>
          <p:cNvPr id="149521" name="Text Box 17"/>
          <p:cNvSpPr txBox="1">
            <a:spLocks noChangeArrowheads="1"/>
          </p:cNvSpPr>
          <p:nvPr/>
        </p:nvSpPr>
        <p:spPr bwMode="auto">
          <a:xfrm>
            <a:off x="4845050" y="1879600"/>
            <a:ext cx="1295400" cy="336550"/>
          </a:xfrm>
          <a:prstGeom prst="rect">
            <a:avLst/>
          </a:prstGeom>
          <a:gradFill rotWithShape="0">
            <a:gsLst>
              <a:gs pos="0">
                <a:srgbClr val="FF9900">
                  <a:gamma/>
                  <a:shade val="46275"/>
                  <a:invGamma/>
                </a:srgbClr>
              </a:gs>
              <a:gs pos="100000">
                <a:srgbClr val="FF9900"/>
              </a:gs>
            </a:gsLst>
            <a:lin ang="5400000" scaled="1"/>
          </a:gradFill>
          <a:ln w="9525">
            <a:noFill/>
            <a:miter lim="800000"/>
            <a:headEnd/>
            <a:tailEnd/>
          </a:ln>
          <a:effectLst/>
        </p:spPr>
        <p:txBody>
          <a:bodyPr anchor="ctr">
            <a:spAutoFit/>
          </a:bodyPr>
          <a:lstStyle/>
          <a:p>
            <a:pPr algn="ctr" fontAlgn="auto">
              <a:spcBef>
                <a:spcPct val="50000"/>
              </a:spcBef>
              <a:spcAft>
                <a:spcPts val="0"/>
              </a:spcAft>
              <a:defRPr/>
            </a:pPr>
            <a:r>
              <a:rPr lang="en-US" sz="1600" b="1">
                <a:solidFill>
                  <a:srgbClr val="FFFFFF"/>
                </a:solidFill>
                <a:effectLst>
                  <a:outerShdw blurRad="38100" dist="38100" dir="2700000" algn="tl">
                    <a:srgbClr val="000000"/>
                  </a:outerShdw>
                </a:effectLst>
              </a:rPr>
              <a:t>CFML</a:t>
            </a:r>
            <a:endParaRPr lang="en-US" sz="1600" b="1">
              <a:solidFill>
                <a:schemeClr val="tx2"/>
              </a:solidFill>
              <a:effectLst>
                <a:outerShdw blurRad="38100" dist="38100" dir="2700000" algn="tl">
                  <a:srgbClr val="000000"/>
                </a:outerShdw>
              </a:effectLst>
            </a:endParaRPr>
          </a:p>
        </p:txBody>
      </p:sp>
      <p:sp>
        <p:nvSpPr>
          <p:cNvPr id="149522" name="Text Box 18"/>
          <p:cNvSpPr txBox="1">
            <a:spLocks noChangeArrowheads="1"/>
          </p:cNvSpPr>
          <p:nvPr/>
        </p:nvSpPr>
        <p:spPr bwMode="auto">
          <a:xfrm>
            <a:off x="4114800" y="5583238"/>
            <a:ext cx="1295400" cy="336550"/>
          </a:xfrm>
          <a:prstGeom prst="rect">
            <a:avLst/>
          </a:prstGeom>
          <a:gradFill rotWithShape="0">
            <a:gsLst>
              <a:gs pos="0">
                <a:srgbClr val="FF9933">
                  <a:gamma/>
                  <a:shade val="46275"/>
                  <a:invGamma/>
                </a:srgbClr>
              </a:gs>
              <a:gs pos="100000">
                <a:srgbClr val="FF9933"/>
              </a:gs>
            </a:gsLst>
            <a:lin ang="5400000" scaled="1"/>
          </a:gradFill>
          <a:ln w="9525">
            <a:noFill/>
            <a:miter lim="800000"/>
            <a:headEnd/>
            <a:tailEnd/>
          </a:ln>
          <a:effectLst/>
        </p:spPr>
        <p:txBody>
          <a:bodyPr anchor="ctr">
            <a:spAutoFit/>
          </a:bodyPr>
          <a:lstStyle/>
          <a:p>
            <a:pPr algn="ctr" fontAlgn="auto">
              <a:spcBef>
                <a:spcPct val="50000"/>
              </a:spcBef>
              <a:spcAft>
                <a:spcPts val="0"/>
              </a:spcAft>
              <a:defRPr/>
            </a:pPr>
            <a:r>
              <a:rPr lang="en-US" sz="1600" b="1">
                <a:solidFill>
                  <a:srgbClr val="FFFFFF"/>
                </a:solidFill>
                <a:effectLst>
                  <a:outerShdw blurRad="38100" dist="38100" dir="2700000" algn="tl">
                    <a:srgbClr val="000000"/>
                  </a:outerShdw>
                </a:effectLst>
              </a:rPr>
              <a:t>HTML</a:t>
            </a:r>
            <a:endParaRPr lang="en-US" sz="1600" b="1">
              <a:solidFill>
                <a:schemeClr val="tx2"/>
              </a:solidFill>
              <a:effectLst>
                <a:outerShdw blurRad="38100" dist="38100" dir="2700000" algn="tl">
                  <a:srgbClr val="000000"/>
                </a:outerShdw>
              </a:effectLst>
            </a:endParaRPr>
          </a:p>
        </p:txBody>
      </p:sp>
      <p:sp>
        <p:nvSpPr>
          <p:cNvPr id="149523" name="Text Box 19"/>
          <p:cNvSpPr txBox="1">
            <a:spLocks noChangeArrowheads="1"/>
          </p:cNvSpPr>
          <p:nvPr/>
        </p:nvSpPr>
        <p:spPr bwMode="auto">
          <a:xfrm>
            <a:off x="1879600" y="5138738"/>
            <a:ext cx="1295400" cy="336550"/>
          </a:xfrm>
          <a:prstGeom prst="rect">
            <a:avLst/>
          </a:prstGeom>
          <a:gradFill rotWithShape="0">
            <a:gsLst>
              <a:gs pos="0">
                <a:srgbClr val="990099">
                  <a:gamma/>
                  <a:shade val="46275"/>
                  <a:invGamma/>
                </a:srgbClr>
              </a:gs>
              <a:gs pos="100000">
                <a:srgbClr val="990099"/>
              </a:gs>
            </a:gsLst>
            <a:lin ang="5400000" scaled="1"/>
          </a:gradFill>
          <a:ln w="9525">
            <a:noFill/>
            <a:miter lim="800000"/>
            <a:headEnd/>
            <a:tailEnd/>
          </a:ln>
          <a:effectLst/>
        </p:spPr>
        <p:txBody>
          <a:bodyPr anchor="ctr">
            <a:spAutoFit/>
          </a:bodyPr>
          <a:lstStyle/>
          <a:p>
            <a:pPr algn="ctr" fontAlgn="auto">
              <a:spcBef>
                <a:spcPct val="50000"/>
              </a:spcBef>
              <a:spcAft>
                <a:spcPts val="0"/>
              </a:spcAft>
              <a:defRPr/>
            </a:pPr>
            <a:r>
              <a:rPr lang="en-US" sz="1600" b="1">
                <a:solidFill>
                  <a:srgbClr val="FFFFFF"/>
                </a:solidFill>
                <a:effectLst>
                  <a:outerShdw blurRad="38100" dist="38100" dir="2700000" algn="tl">
                    <a:srgbClr val="000000"/>
                  </a:outerShdw>
                </a:effectLst>
              </a:rPr>
              <a:t>HTML</a:t>
            </a:r>
            <a:endParaRPr lang="en-US" sz="1600" b="1">
              <a:solidFill>
                <a:schemeClr val="tx2"/>
              </a:solidFill>
              <a:effectLst>
                <a:outerShdw blurRad="38100" dist="38100" dir="2700000" algn="tl">
                  <a:srgbClr val="000000"/>
                </a:outerShdw>
              </a:effectLst>
            </a:endParaRPr>
          </a:p>
        </p:txBody>
      </p:sp>
      <p:cxnSp>
        <p:nvCxnSpPr>
          <p:cNvPr id="149524" name="AutoShape 20"/>
          <p:cNvCxnSpPr>
            <a:cxnSpLocks noChangeShapeType="1"/>
            <a:endCxn id="149513" idx="0"/>
          </p:cNvCxnSpPr>
          <p:nvPr/>
        </p:nvCxnSpPr>
        <p:spPr bwMode="auto">
          <a:xfrm rot="5400000" flipV="1">
            <a:off x="2200275" y="1825625"/>
            <a:ext cx="798513" cy="2786063"/>
          </a:xfrm>
          <a:prstGeom prst="curvedConnector3">
            <a:avLst>
              <a:gd name="adj1" fmla="val -28630"/>
            </a:avLst>
          </a:prstGeom>
          <a:noFill/>
          <a:ln w="57150">
            <a:solidFill>
              <a:srgbClr val="990099"/>
            </a:solidFill>
            <a:round/>
            <a:headEnd/>
            <a:tailEnd type="arrow" w="med" len="med"/>
          </a:ln>
        </p:spPr>
      </p:cxnSp>
      <p:cxnSp>
        <p:nvCxnSpPr>
          <p:cNvPr id="149525" name="AutoShape 21"/>
          <p:cNvCxnSpPr>
            <a:cxnSpLocks noChangeShapeType="1"/>
            <a:stCxn id="149513" idx="0"/>
            <a:endCxn id="4137" idx="0"/>
          </p:cNvCxnSpPr>
          <p:nvPr/>
        </p:nvCxnSpPr>
        <p:spPr bwMode="auto">
          <a:xfrm rot="-5400000">
            <a:off x="4689475" y="2709863"/>
            <a:ext cx="211138" cy="1604962"/>
          </a:xfrm>
          <a:prstGeom prst="curvedConnector3">
            <a:avLst>
              <a:gd name="adj1" fmla="val 401505"/>
            </a:avLst>
          </a:prstGeom>
          <a:noFill/>
          <a:ln w="57150">
            <a:solidFill>
              <a:srgbClr val="FF9900"/>
            </a:solidFill>
            <a:round/>
            <a:headEnd/>
            <a:tailEnd type="arrow" w="med" len="med"/>
          </a:ln>
        </p:spPr>
      </p:cxnSp>
      <p:sp>
        <p:nvSpPr>
          <p:cNvPr id="149526" name="AutoShape 22"/>
          <p:cNvSpPr>
            <a:spLocks noChangeArrowheads="1"/>
          </p:cNvSpPr>
          <p:nvPr/>
        </p:nvSpPr>
        <p:spPr bwMode="auto">
          <a:xfrm>
            <a:off x="7467600" y="1519238"/>
            <a:ext cx="1447800" cy="625475"/>
          </a:xfrm>
          <a:prstGeom prst="can">
            <a:avLst>
              <a:gd name="adj" fmla="val 25000"/>
            </a:avLst>
          </a:prstGeom>
          <a:gradFill rotWithShape="0">
            <a:gsLst>
              <a:gs pos="0">
                <a:srgbClr val="FF0000">
                  <a:gamma/>
                  <a:shade val="46275"/>
                  <a:invGamma/>
                </a:srgbClr>
              </a:gs>
              <a:gs pos="100000">
                <a:srgbClr val="FF0000"/>
              </a:gs>
            </a:gsLst>
            <a:lin ang="2700000" scaled="1"/>
          </a:gradFill>
          <a:ln w="9525">
            <a:noFill/>
            <a:round/>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Database</a:t>
            </a:r>
          </a:p>
        </p:txBody>
      </p:sp>
      <p:cxnSp>
        <p:nvCxnSpPr>
          <p:cNvPr id="149527" name="AutoShape 23"/>
          <p:cNvCxnSpPr>
            <a:cxnSpLocks noChangeShapeType="1"/>
            <a:stCxn id="4137" idx="0"/>
            <a:endCxn id="149526" idx="2"/>
          </p:cNvCxnSpPr>
          <p:nvPr/>
        </p:nvCxnSpPr>
        <p:spPr bwMode="auto">
          <a:xfrm rot="-5400000">
            <a:off x="5745163" y="1684337"/>
            <a:ext cx="1574800" cy="1870075"/>
          </a:xfrm>
          <a:prstGeom prst="curvedConnector2">
            <a:avLst/>
          </a:prstGeom>
          <a:noFill/>
          <a:ln w="57150">
            <a:solidFill>
              <a:srgbClr val="FF0000"/>
            </a:solidFill>
            <a:round/>
            <a:headEnd/>
            <a:tailEnd type="arrow" w="med" len="med"/>
          </a:ln>
        </p:spPr>
      </p:cxnSp>
      <p:cxnSp>
        <p:nvCxnSpPr>
          <p:cNvPr id="149528" name="AutoShape 24"/>
          <p:cNvCxnSpPr>
            <a:cxnSpLocks noChangeShapeType="1"/>
            <a:stCxn id="149526" idx="2"/>
            <a:endCxn id="4137" idx="0"/>
          </p:cNvCxnSpPr>
          <p:nvPr/>
        </p:nvCxnSpPr>
        <p:spPr bwMode="auto">
          <a:xfrm rot="10800000" flipV="1">
            <a:off x="5597525" y="1831975"/>
            <a:ext cx="1870075" cy="1574800"/>
          </a:xfrm>
          <a:prstGeom prst="curvedConnector2">
            <a:avLst/>
          </a:prstGeom>
          <a:noFill/>
          <a:ln w="57150">
            <a:solidFill>
              <a:srgbClr val="FF0000"/>
            </a:solidFill>
            <a:round/>
            <a:headEnd/>
            <a:tailEnd type="arrow" w="med" len="med"/>
          </a:ln>
        </p:spPr>
      </p:cxnSp>
      <p:cxnSp>
        <p:nvCxnSpPr>
          <p:cNvPr id="149529" name="AutoShape 25"/>
          <p:cNvCxnSpPr>
            <a:cxnSpLocks noChangeShapeType="1"/>
            <a:stCxn id="149507" idx="2"/>
            <a:endCxn id="4134" idx="3"/>
          </p:cNvCxnSpPr>
          <p:nvPr/>
        </p:nvCxnSpPr>
        <p:spPr bwMode="auto">
          <a:xfrm rot="16200000" flipV="1">
            <a:off x="4418012" y="4073526"/>
            <a:ext cx="760413" cy="1598612"/>
          </a:xfrm>
          <a:prstGeom prst="curvedConnector3">
            <a:avLst>
              <a:gd name="adj1" fmla="val -30065"/>
            </a:avLst>
          </a:prstGeom>
          <a:noFill/>
          <a:ln w="57150">
            <a:solidFill>
              <a:srgbClr val="FF9900"/>
            </a:solidFill>
            <a:round/>
            <a:headEnd/>
            <a:tailEnd type="arrow" w="med" len="med"/>
          </a:ln>
        </p:spPr>
      </p:cxnSp>
      <p:cxnSp>
        <p:nvCxnSpPr>
          <p:cNvPr id="149530" name="AutoShape 26"/>
          <p:cNvCxnSpPr>
            <a:cxnSpLocks noChangeShapeType="1"/>
            <a:stCxn id="4134" idx="3"/>
            <a:endCxn id="149520" idx="2"/>
          </p:cNvCxnSpPr>
          <p:nvPr/>
        </p:nvCxnSpPr>
        <p:spPr bwMode="auto">
          <a:xfrm rot="5400000">
            <a:off x="2432050" y="3208338"/>
            <a:ext cx="282575" cy="2851150"/>
          </a:xfrm>
          <a:prstGeom prst="curvedConnector3">
            <a:avLst>
              <a:gd name="adj1" fmla="val 180898"/>
            </a:avLst>
          </a:prstGeom>
          <a:noFill/>
          <a:ln w="57150">
            <a:solidFill>
              <a:srgbClr val="990099"/>
            </a:solidFill>
            <a:round/>
            <a:headEnd/>
            <a:tailEnd type="arrow" w="med" len="med"/>
          </a:ln>
        </p:spPr>
      </p:cxnSp>
      <p:sp>
        <p:nvSpPr>
          <p:cNvPr id="149531" name="AutoShape 27"/>
          <p:cNvSpPr>
            <a:spLocks noChangeArrowheads="1"/>
          </p:cNvSpPr>
          <p:nvPr/>
        </p:nvSpPr>
        <p:spPr bwMode="auto">
          <a:xfrm>
            <a:off x="7391400" y="2209800"/>
            <a:ext cx="1516063" cy="754063"/>
          </a:xfrm>
          <a:prstGeom prst="cube">
            <a:avLst>
              <a:gd name="adj" fmla="val 25000"/>
            </a:avLst>
          </a:prstGeom>
          <a:gradFill rotWithShape="0">
            <a:gsLst>
              <a:gs pos="0">
                <a:schemeClr val="accent1">
                  <a:gamma/>
                  <a:shade val="46275"/>
                  <a:invGamma/>
                </a:schemeClr>
              </a:gs>
              <a:gs pos="100000">
                <a:schemeClr val="accent1"/>
              </a:gs>
            </a:gsLst>
            <a:lin ang="2700000" scaled="1"/>
          </a:gradFill>
          <a:ln w="9525">
            <a:noFill/>
            <a:miter lim="800000"/>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Messaging</a:t>
            </a:r>
          </a:p>
        </p:txBody>
      </p:sp>
      <p:sp>
        <p:nvSpPr>
          <p:cNvPr id="149532" name="AutoShape 28"/>
          <p:cNvSpPr>
            <a:spLocks noChangeArrowheads="1"/>
          </p:cNvSpPr>
          <p:nvPr/>
        </p:nvSpPr>
        <p:spPr bwMode="auto">
          <a:xfrm>
            <a:off x="7399338" y="2971800"/>
            <a:ext cx="1516062" cy="754063"/>
          </a:xfrm>
          <a:prstGeom prst="cube">
            <a:avLst>
              <a:gd name="adj" fmla="val 25000"/>
            </a:avLst>
          </a:prstGeom>
          <a:gradFill rotWithShape="0">
            <a:gsLst>
              <a:gs pos="0">
                <a:srgbClr val="666699">
                  <a:gamma/>
                  <a:shade val="46275"/>
                  <a:invGamma/>
                </a:srgbClr>
              </a:gs>
              <a:gs pos="100000">
                <a:srgbClr val="666699"/>
              </a:gs>
            </a:gsLst>
            <a:lin ang="2700000" scaled="1"/>
          </a:gradFill>
          <a:ln w="9525">
            <a:noFill/>
            <a:miter lim="800000"/>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Directory</a:t>
            </a:r>
            <a:br>
              <a:rPr lang="en-US" sz="1600" b="1">
                <a:solidFill>
                  <a:srgbClr val="FFFFFF"/>
                </a:solidFill>
                <a:effectLst>
                  <a:outerShdw blurRad="38100" dist="38100" dir="2700000" algn="tl">
                    <a:srgbClr val="000000"/>
                  </a:outerShdw>
                </a:effectLst>
              </a:rPr>
            </a:br>
            <a:r>
              <a:rPr lang="en-US" sz="1600" b="1">
                <a:solidFill>
                  <a:srgbClr val="FFFFFF"/>
                </a:solidFill>
                <a:effectLst>
                  <a:outerShdw blurRad="38100" dist="38100" dir="2700000" algn="tl">
                    <a:srgbClr val="000000"/>
                  </a:outerShdw>
                </a:effectLst>
              </a:rPr>
              <a:t>Services</a:t>
            </a:r>
          </a:p>
        </p:txBody>
      </p:sp>
      <p:sp>
        <p:nvSpPr>
          <p:cNvPr id="149533" name="AutoShape 29"/>
          <p:cNvSpPr>
            <a:spLocks noChangeArrowheads="1"/>
          </p:cNvSpPr>
          <p:nvPr/>
        </p:nvSpPr>
        <p:spPr bwMode="auto">
          <a:xfrm>
            <a:off x="7391400" y="3776663"/>
            <a:ext cx="1524000" cy="625475"/>
          </a:xfrm>
          <a:prstGeom prst="can">
            <a:avLst>
              <a:gd name="adj" fmla="val 25000"/>
            </a:avLst>
          </a:prstGeom>
          <a:gradFill rotWithShape="0">
            <a:gsLst>
              <a:gs pos="0">
                <a:schemeClr val="hlink">
                  <a:gamma/>
                  <a:shade val="46275"/>
                  <a:invGamma/>
                </a:schemeClr>
              </a:gs>
              <a:gs pos="100000">
                <a:schemeClr val="hlink"/>
              </a:gs>
            </a:gsLst>
            <a:lin ang="2700000" scaled="1"/>
          </a:gradFill>
          <a:ln w="9525">
            <a:noFill/>
            <a:round/>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File Server</a:t>
            </a:r>
          </a:p>
        </p:txBody>
      </p:sp>
      <p:sp>
        <p:nvSpPr>
          <p:cNvPr id="149534" name="AutoShape 30"/>
          <p:cNvSpPr>
            <a:spLocks noChangeArrowheads="1"/>
          </p:cNvSpPr>
          <p:nvPr/>
        </p:nvSpPr>
        <p:spPr bwMode="auto">
          <a:xfrm>
            <a:off x="7391400" y="4419600"/>
            <a:ext cx="1516063" cy="754063"/>
          </a:xfrm>
          <a:prstGeom prst="cube">
            <a:avLst>
              <a:gd name="adj" fmla="val 25000"/>
            </a:avLst>
          </a:prstGeom>
          <a:gradFill rotWithShape="0">
            <a:gsLst>
              <a:gs pos="0">
                <a:srgbClr val="FF6600">
                  <a:gamma/>
                  <a:shade val="46275"/>
                  <a:invGamma/>
                </a:srgbClr>
              </a:gs>
              <a:gs pos="100000">
                <a:srgbClr val="FF6600"/>
              </a:gs>
            </a:gsLst>
            <a:lin ang="2700000" scaled="1"/>
          </a:gradFill>
          <a:ln w="9525">
            <a:noFill/>
            <a:miter lim="800000"/>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Distributed</a:t>
            </a:r>
            <a:br>
              <a:rPr lang="en-US" sz="1600" b="1">
                <a:solidFill>
                  <a:srgbClr val="FFFFFF"/>
                </a:solidFill>
                <a:effectLst>
                  <a:outerShdw blurRad="38100" dist="38100" dir="2700000" algn="tl">
                    <a:srgbClr val="000000"/>
                  </a:outerShdw>
                </a:effectLst>
              </a:rPr>
            </a:br>
            <a:r>
              <a:rPr lang="en-US" sz="1600" b="1">
                <a:solidFill>
                  <a:srgbClr val="FFFFFF"/>
                </a:solidFill>
                <a:effectLst>
                  <a:outerShdw blurRad="38100" dist="38100" dir="2700000" algn="tl">
                    <a:srgbClr val="000000"/>
                  </a:outerShdw>
                </a:effectLst>
              </a:rPr>
              <a:t>Objects</a:t>
            </a:r>
          </a:p>
        </p:txBody>
      </p:sp>
      <p:cxnSp>
        <p:nvCxnSpPr>
          <p:cNvPr id="149535" name="AutoShape 31"/>
          <p:cNvCxnSpPr>
            <a:cxnSpLocks noChangeShapeType="1"/>
            <a:stCxn id="4137" idx="4"/>
            <a:endCxn id="149531" idx="2"/>
          </p:cNvCxnSpPr>
          <p:nvPr/>
        </p:nvCxnSpPr>
        <p:spPr bwMode="auto">
          <a:xfrm flipV="1">
            <a:off x="6184900" y="2681288"/>
            <a:ext cx="1206500" cy="1135062"/>
          </a:xfrm>
          <a:prstGeom prst="curvedConnector3">
            <a:avLst>
              <a:gd name="adj1" fmla="val 50000"/>
            </a:avLst>
          </a:prstGeom>
          <a:noFill/>
          <a:ln w="57150">
            <a:solidFill>
              <a:schemeClr val="accent1"/>
            </a:solidFill>
            <a:round/>
            <a:headEnd/>
            <a:tailEnd type="arrow" w="med" len="med"/>
          </a:ln>
        </p:spPr>
      </p:cxnSp>
      <p:cxnSp>
        <p:nvCxnSpPr>
          <p:cNvPr id="149536" name="AutoShape 32"/>
          <p:cNvCxnSpPr>
            <a:cxnSpLocks noChangeShapeType="1"/>
            <a:stCxn id="4137" idx="4"/>
            <a:endCxn id="149532" idx="2"/>
          </p:cNvCxnSpPr>
          <p:nvPr/>
        </p:nvCxnSpPr>
        <p:spPr bwMode="auto">
          <a:xfrm flipV="1">
            <a:off x="6184900" y="3443288"/>
            <a:ext cx="1214438" cy="373062"/>
          </a:xfrm>
          <a:prstGeom prst="curvedConnector3">
            <a:avLst>
              <a:gd name="adj1" fmla="val 49935"/>
            </a:avLst>
          </a:prstGeom>
          <a:noFill/>
          <a:ln w="57150">
            <a:solidFill>
              <a:srgbClr val="666699"/>
            </a:solidFill>
            <a:round/>
            <a:headEnd/>
            <a:tailEnd type="arrow" w="med" len="med"/>
          </a:ln>
        </p:spPr>
      </p:cxnSp>
      <p:cxnSp>
        <p:nvCxnSpPr>
          <p:cNvPr id="149537" name="AutoShape 33"/>
          <p:cNvCxnSpPr>
            <a:cxnSpLocks noChangeShapeType="1"/>
            <a:stCxn id="4137" idx="4"/>
            <a:endCxn id="149533" idx="2"/>
          </p:cNvCxnSpPr>
          <p:nvPr/>
        </p:nvCxnSpPr>
        <p:spPr bwMode="auto">
          <a:xfrm>
            <a:off x="6184900" y="3816350"/>
            <a:ext cx="1206500" cy="273050"/>
          </a:xfrm>
          <a:prstGeom prst="curvedConnector3">
            <a:avLst>
              <a:gd name="adj1" fmla="val 50000"/>
            </a:avLst>
          </a:prstGeom>
          <a:noFill/>
          <a:ln w="57150">
            <a:solidFill>
              <a:schemeClr val="hlink"/>
            </a:solidFill>
            <a:round/>
            <a:headEnd/>
            <a:tailEnd type="arrow" w="med" len="med"/>
          </a:ln>
        </p:spPr>
      </p:cxnSp>
      <p:cxnSp>
        <p:nvCxnSpPr>
          <p:cNvPr id="149538" name="AutoShape 34"/>
          <p:cNvCxnSpPr>
            <a:cxnSpLocks noChangeShapeType="1"/>
            <a:stCxn id="4137" idx="4"/>
            <a:endCxn id="149534" idx="2"/>
          </p:cNvCxnSpPr>
          <p:nvPr/>
        </p:nvCxnSpPr>
        <p:spPr bwMode="auto">
          <a:xfrm>
            <a:off x="6184900" y="3816350"/>
            <a:ext cx="1206500" cy="1074738"/>
          </a:xfrm>
          <a:prstGeom prst="curvedConnector3">
            <a:avLst>
              <a:gd name="adj1" fmla="val 50000"/>
            </a:avLst>
          </a:prstGeom>
          <a:noFill/>
          <a:ln w="57150">
            <a:solidFill>
              <a:srgbClr val="FF6600"/>
            </a:solidFill>
            <a:round/>
            <a:headEnd/>
            <a:tailEnd type="arrow" w="med" len="med"/>
          </a:ln>
        </p:spPr>
      </p:cxnSp>
      <p:cxnSp>
        <p:nvCxnSpPr>
          <p:cNvPr id="149539" name="AutoShape 35"/>
          <p:cNvCxnSpPr>
            <a:cxnSpLocks noChangeShapeType="1"/>
            <a:stCxn id="4137" idx="4"/>
            <a:endCxn id="149546" idx="2"/>
          </p:cNvCxnSpPr>
          <p:nvPr/>
        </p:nvCxnSpPr>
        <p:spPr bwMode="auto">
          <a:xfrm>
            <a:off x="6184900" y="3816350"/>
            <a:ext cx="1206500" cy="1754188"/>
          </a:xfrm>
          <a:prstGeom prst="curvedConnector3">
            <a:avLst>
              <a:gd name="adj1" fmla="val 50000"/>
            </a:avLst>
          </a:prstGeom>
          <a:noFill/>
          <a:ln w="57150">
            <a:solidFill>
              <a:srgbClr val="00FF00"/>
            </a:solidFill>
            <a:round/>
            <a:headEnd/>
            <a:tailEnd type="arrow" w="med" len="med"/>
          </a:ln>
        </p:spPr>
      </p:cxnSp>
      <p:cxnSp>
        <p:nvCxnSpPr>
          <p:cNvPr id="149540" name="AutoShape 36"/>
          <p:cNvCxnSpPr>
            <a:cxnSpLocks noChangeShapeType="1"/>
            <a:stCxn id="4137" idx="4"/>
            <a:endCxn id="149545" idx="2"/>
          </p:cNvCxnSpPr>
          <p:nvPr/>
        </p:nvCxnSpPr>
        <p:spPr bwMode="auto">
          <a:xfrm>
            <a:off x="6184900" y="3816350"/>
            <a:ext cx="1206500" cy="2508250"/>
          </a:xfrm>
          <a:prstGeom prst="curvedConnector3">
            <a:avLst>
              <a:gd name="adj1" fmla="val 50000"/>
            </a:avLst>
          </a:prstGeom>
          <a:noFill/>
          <a:ln w="57150">
            <a:solidFill>
              <a:schemeClr val="accent2"/>
            </a:solidFill>
            <a:round/>
            <a:headEnd/>
            <a:tailEnd type="arrow" w="med" len="med"/>
          </a:ln>
        </p:spPr>
      </p:cxnSp>
      <p:sp>
        <p:nvSpPr>
          <p:cNvPr id="17436" name="Rectangle 37"/>
          <p:cNvSpPr>
            <a:spLocks noGrp="1" noChangeArrowheads="1"/>
          </p:cNvSpPr>
          <p:nvPr>
            <p:ph type="title"/>
          </p:nvPr>
        </p:nvSpPr>
        <p:spPr>
          <a:xfrm>
            <a:off x="457200" y="285728"/>
            <a:ext cx="8686800" cy="841248"/>
          </a:xfrm>
        </p:spPr>
        <p:txBody>
          <a:bodyPr rtlCol="0">
            <a:noAutofit/>
          </a:bodyPr>
          <a:lstStyle/>
          <a:p>
            <a:pPr eaLnBrk="1" fontAlgn="auto" hangingPunct="1">
              <a:spcAft>
                <a:spcPts val="0"/>
              </a:spcAft>
              <a:defRPr/>
            </a:pPr>
            <a:r>
              <a:rPr lang="ru-RU" sz="2800" b="1" dirty="0" smtClean="0"/>
              <a:t>Трехзвенная Архитектура сервера приложений  </a:t>
            </a:r>
            <a:r>
              <a:rPr lang="en-US" sz="2800" b="1" dirty="0" smtClean="0"/>
              <a:t>Cold Fusion</a:t>
            </a:r>
          </a:p>
        </p:txBody>
      </p:sp>
      <p:grpSp>
        <p:nvGrpSpPr>
          <p:cNvPr id="6" name="Group 38"/>
          <p:cNvGrpSpPr>
            <a:grpSpLocks/>
          </p:cNvGrpSpPr>
          <p:nvPr/>
        </p:nvGrpSpPr>
        <p:grpSpPr bwMode="auto">
          <a:xfrm>
            <a:off x="3959225" y="5159375"/>
            <a:ext cx="5022850" cy="1698625"/>
            <a:chOff x="2494" y="3250"/>
            <a:chExt cx="3164" cy="1070"/>
          </a:xfrm>
        </p:grpSpPr>
        <p:sp>
          <p:nvSpPr>
            <p:cNvPr id="149543" name="AutoShape 39"/>
            <p:cNvSpPr>
              <a:spLocks noChangeArrowheads="1"/>
            </p:cNvSpPr>
            <p:nvPr/>
          </p:nvSpPr>
          <p:spPr bwMode="auto">
            <a:xfrm>
              <a:off x="2494" y="3250"/>
              <a:ext cx="3164" cy="1070"/>
            </a:xfrm>
            <a:prstGeom prst="cloudCallout">
              <a:avLst>
                <a:gd name="adj1" fmla="val -51708"/>
                <a:gd name="adj2" fmla="val -83833"/>
              </a:avLst>
            </a:prstGeom>
            <a:gradFill rotWithShape="0">
              <a:gsLst>
                <a:gs pos="0">
                  <a:srgbClr val="800080">
                    <a:gamma/>
                    <a:shade val="46275"/>
                    <a:invGamma/>
                  </a:srgbClr>
                </a:gs>
                <a:gs pos="100000">
                  <a:srgbClr val="800080"/>
                </a:gs>
              </a:gsLst>
              <a:lin ang="2700000" scaled="1"/>
            </a:gradFill>
            <a:ln w="9525">
              <a:noFill/>
              <a:round/>
              <a:headEnd/>
              <a:tailEnd/>
            </a:ln>
            <a:effectLst/>
          </p:spPr>
          <p:txBody>
            <a:bodyPr wrap="none" anchor="ctr"/>
            <a:lstStyle/>
            <a:p>
              <a:pPr algn="ctr" fontAlgn="auto">
                <a:spcBef>
                  <a:spcPct val="20000"/>
                </a:spcBef>
                <a:spcAft>
                  <a:spcPts val="0"/>
                </a:spcAft>
                <a:defRPr/>
              </a:pPr>
              <a:endParaRPr lang="en-US" sz="1600" b="1">
                <a:solidFill>
                  <a:srgbClr val="FFFFFF"/>
                </a:solidFill>
                <a:effectLst>
                  <a:outerShdw blurRad="38100" dist="38100" dir="2700000" algn="tl">
                    <a:srgbClr val="000000"/>
                  </a:outerShdw>
                </a:effectLst>
              </a:endParaRPr>
            </a:p>
          </p:txBody>
        </p:sp>
        <p:sp>
          <p:nvSpPr>
            <p:cNvPr id="149544" name="Rectangle 40"/>
            <p:cNvSpPr>
              <a:spLocks noChangeArrowheads="1"/>
            </p:cNvSpPr>
            <p:nvPr/>
          </p:nvSpPr>
          <p:spPr bwMode="auto">
            <a:xfrm>
              <a:off x="2836" y="3639"/>
              <a:ext cx="2616" cy="327"/>
            </a:xfrm>
            <a:prstGeom prst="rect">
              <a:avLst/>
            </a:prstGeom>
            <a:noFill/>
            <a:ln w="9525">
              <a:noFill/>
              <a:miter lim="800000"/>
              <a:headEnd/>
              <a:tailEnd/>
            </a:ln>
            <a:effectLst/>
          </p:spPr>
          <p:txBody>
            <a:bodyPr anchor="ctr">
              <a:spAutoFit/>
            </a:bodyPr>
            <a:lstStyle/>
            <a:p>
              <a:pPr eaLnBrk="0" fontAlgn="auto" hangingPunct="0">
                <a:spcBef>
                  <a:spcPts val="0"/>
                </a:spcBef>
                <a:spcAft>
                  <a:spcPts val="0"/>
                </a:spcAft>
                <a:defRPr/>
              </a:pPr>
              <a:r>
                <a:rPr lang="en-US" sz="2800" b="1">
                  <a:solidFill>
                    <a:srgbClr val="FFFFFF"/>
                  </a:solidFill>
                  <a:effectLst>
                    <a:outerShdw blurRad="38100" dist="38100" dir="2700000" algn="tl">
                      <a:srgbClr val="C0C0C0"/>
                    </a:outerShdw>
                  </a:effectLst>
                  <a:latin typeface="Courier New" pitchFamily="49" charset="0"/>
                </a:rPr>
                <a:t>http://www.foo.cfm</a:t>
              </a:r>
            </a:p>
          </p:txBody>
        </p:sp>
      </p:grpSp>
      <p:sp>
        <p:nvSpPr>
          <p:cNvPr id="149545" name="AutoShape 41"/>
          <p:cNvSpPr>
            <a:spLocks noChangeArrowheads="1"/>
          </p:cNvSpPr>
          <p:nvPr/>
        </p:nvSpPr>
        <p:spPr bwMode="auto">
          <a:xfrm>
            <a:off x="7391400" y="5943600"/>
            <a:ext cx="1524000" cy="762000"/>
          </a:xfrm>
          <a:prstGeom prst="can">
            <a:avLst>
              <a:gd name="adj" fmla="val 25000"/>
            </a:avLst>
          </a:prstGeom>
          <a:gradFill rotWithShape="0">
            <a:gsLst>
              <a:gs pos="0">
                <a:schemeClr val="accent2">
                  <a:gamma/>
                  <a:shade val="46275"/>
                  <a:invGamma/>
                </a:schemeClr>
              </a:gs>
              <a:gs pos="100000">
                <a:schemeClr val="accent2"/>
              </a:gs>
            </a:gsLst>
            <a:lin ang="2700000" scaled="1"/>
          </a:gradFill>
          <a:ln w="9525">
            <a:noFill/>
            <a:round/>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Cold Fusion</a:t>
            </a:r>
            <a:br>
              <a:rPr lang="en-US" sz="1600" b="1">
                <a:solidFill>
                  <a:srgbClr val="FFFFFF"/>
                </a:solidFill>
                <a:effectLst>
                  <a:outerShdw blurRad="38100" dist="38100" dir="2700000" algn="tl">
                    <a:srgbClr val="000000"/>
                  </a:outerShdw>
                </a:effectLst>
              </a:rPr>
            </a:br>
            <a:r>
              <a:rPr lang="en-US" sz="1600" b="1">
                <a:solidFill>
                  <a:srgbClr val="FFFFFF"/>
                </a:solidFill>
                <a:effectLst>
                  <a:outerShdw blurRad="38100" dist="38100" dir="2700000" algn="tl">
                    <a:srgbClr val="000000"/>
                  </a:outerShdw>
                </a:effectLst>
              </a:rPr>
              <a:t>Server</a:t>
            </a:r>
          </a:p>
        </p:txBody>
      </p:sp>
      <p:sp>
        <p:nvSpPr>
          <p:cNvPr id="149546" name="AutoShape 42"/>
          <p:cNvSpPr>
            <a:spLocks noChangeArrowheads="1"/>
          </p:cNvSpPr>
          <p:nvPr/>
        </p:nvSpPr>
        <p:spPr bwMode="auto">
          <a:xfrm>
            <a:off x="7391400" y="5257800"/>
            <a:ext cx="1524000" cy="625475"/>
          </a:xfrm>
          <a:prstGeom prst="can">
            <a:avLst>
              <a:gd name="adj" fmla="val 25000"/>
            </a:avLst>
          </a:prstGeom>
          <a:gradFill rotWithShape="0">
            <a:gsLst>
              <a:gs pos="0">
                <a:srgbClr val="00FF00">
                  <a:gamma/>
                  <a:shade val="46275"/>
                  <a:invGamma/>
                </a:srgbClr>
              </a:gs>
              <a:gs pos="100000">
                <a:srgbClr val="00FF00"/>
              </a:gs>
            </a:gsLst>
            <a:lin ang="2700000" scaled="1"/>
          </a:gradFill>
          <a:ln w="9525">
            <a:noFill/>
            <a:round/>
            <a:headEnd/>
            <a:tailEnd/>
          </a:ln>
          <a:effectLst/>
        </p:spPr>
        <p:txBody>
          <a:bodyPr wrap="none" anchor="ctr"/>
          <a:lstStyle/>
          <a:p>
            <a:pPr algn="ctr" fontAlgn="auto">
              <a:spcBef>
                <a:spcPct val="20000"/>
              </a:spcBef>
              <a:spcAft>
                <a:spcPts val="0"/>
              </a:spcAft>
              <a:defRPr/>
            </a:pPr>
            <a:r>
              <a:rPr lang="en-US" sz="1600" b="1">
                <a:solidFill>
                  <a:srgbClr val="FFFFFF"/>
                </a:solidFill>
                <a:effectLst>
                  <a:outerShdw blurRad="38100" dist="38100" dir="2700000" algn="tl">
                    <a:srgbClr val="000000"/>
                  </a:outerShdw>
                </a:effectLst>
              </a:rPr>
              <a:t>HTTP Server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9524"/>
                                        </p:tgtEl>
                                        <p:attrNameLst>
                                          <p:attrName>style.visibility</p:attrName>
                                        </p:attrNameLst>
                                      </p:cBhvr>
                                      <p:to>
                                        <p:strVal val="visible"/>
                                      </p:to>
                                    </p:set>
                                    <p:animEffect transition="in" filter="wipe(left)">
                                      <p:cBhvr>
                                        <p:cTn id="7" dur="500"/>
                                        <p:tgtEl>
                                          <p:spTgt spid="149524"/>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149510"/>
                                        </p:tgtEl>
                                        <p:attrNameLst>
                                          <p:attrName>style.visibility</p:attrName>
                                        </p:attrNameLst>
                                      </p:cBhvr>
                                      <p:to>
                                        <p:strVal val="visible"/>
                                      </p:to>
                                    </p:set>
                                    <p:animEffect transition="in" filter="box(out)">
                                      <p:cBhvr>
                                        <p:cTn id="11" dur="500"/>
                                        <p:tgtEl>
                                          <p:spTgt spid="1495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9525"/>
                                        </p:tgtEl>
                                        <p:attrNameLst>
                                          <p:attrName>style.visibility</p:attrName>
                                        </p:attrNameLst>
                                      </p:cBhvr>
                                      <p:to>
                                        <p:strVal val="visible"/>
                                      </p:to>
                                    </p:set>
                                    <p:animEffect transition="in" filter="wipe(left)">
                                      <p:cBhvr>
                                        <p:cTn id="25" dur="500"/>
                                        <p:tgtEl>
                                          <p:spTgt spid="149525"/>
                                        </p:tgtEl>
                                      </p:cBhvr>
                                    </p:animEffect>
                                  </p:childTnLst>
                                </p:cTn>
                              </p:par>
                            </p:childTnLst>
                          </p:cTn>
                        </p:par>
                        <p:par>
                          <p:cTn id="26" fill="hold">
                            <p:stCondLst>
                              <p:cond delay="500"/>
                            </p:stCondLst>
                            <p:childTnLst>
                              <p:par>
                                <p:cTn id="27" presetID="4" presetClass="entr" presetSubtype="32" fill="hold" grpId="0" nodeType="afterEffect">
                                  <p:stCondLst>
                                    <p:cond delay="0"/>
                                  </p:stCondLst>
                                  <p:childTnLst>
                                    <p:set>
                                      <p:cBhvr>
                                        <p:cTn id="28" dur="1" fill="hold">
                                          <p:stCondLst>
                                            <p:cond delay="0"/>
                                          </p:stCondLst>
                                        </p:cTn>
                                        <p:tgtEl>
                                          <p:spTgt spid="149521"/>
                                        </p:tgtEl>
                                        <p:attrNameLst>
                                          <p:attrName>style.visibility</p:attrName>
                                        </p:attrNameLst>
                                      </p:cBhvr>
                                      <p:to>
                                        <p:strVal val="visible"/>
                                      </p:to>
                                    </p:set>
                                    <p:animEffect transition="in" filter="box(out)">
                                      <p:cBhvr>
                                        <p:cTn id="29" dur="500"/>
                                        <p:tgtEl>
                                          <p:spTgt spid="149521"/>
                                        </p:tgtEl>
                                      </p:cBhvr>
                                    </p:animEffect>
                                  </p:childTnLst>
                                </p:cTn>
                              </p:par>
                            </p:childTnLst>
                          </p:cTn>
                        </p:par>
                        <p:par>
                          <p:cTn id="30" fill="hold">
                            <p:stCondLst>
                              <p:cond delay="1000"/>
                            </p:stCondLst>
                            <p:childTnLst>
                              <p:par>
                                <p:cTn id="31" presetID="4" presetClass="entr" presetSubtype="32" fill="hold" grpId="0" nodeType="afterEffect">
                                  <p:stCondLst>
                                    <p:cond delay="500"/>
                                  </p:stCondLst>
                                  <p:childTnLst>
                                    <p:set>
                                      <p:cBhvr>
                                        <p:cTn id="32" dur="1" fill="hold">
                                          <p:stCondLst>
                                            <p:cond delay="0"/>
                                          </p:stCondLst>
                                        </p:cTn>
                                        <p:tgtEl>
                                          <p:spTgt spid="149526"/>
                                        </p:tgtEl>
                                        <p:attrNameLst>
                                          <p:attrName>style.visibility</p:attrName>
                                        </p:attrNameLst>
                                      </p:cBhvr>
                                      <p:to>
                                        <p:strVal val="visible"/>
                                      </p:to>
                                    </p:set>
                                    <p:animEffect transition="in" filter="box(out)">
                                      <p:cBhvr>
                                        <p:cTn id="33" dur="500"/>
                                        <p:tgtEl>
                                          <p:spTgt spid="1495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9527"/>
                                        </p:tgtEl>
                                        <p:attrNameLst>
                                          <p:attrName>style.visibility</p:attrName>
                                        </p:attrNameLst>
                                      </p:cBhvr>
                                      <p:to>
                                        <p:strVal val="visible"/>
                                      </p:to>
                                    </p:set>
                                    <p:animEffect transition="in" filter="wipe(left)">
                                      <p:cBhvr>
                                        <p:cTn id="38" dur="500"/>
                                        <p:tgtEl>
                                          <p:spTgt spid="149527"/>
                                        </p:tgtEl>
                                      </p:cBhvr>
                                    </p:animEffect>
                                  </p:childTnLst>
                                  <p:subTnLst>
                                    <p:set>
                                      <p:cBhvr override="childStyle">
                                        <p:cTn dur="1" fill="hold" display="0" masterRel="sameClick" afterEffect="1">
                                          <p:stCondLst>
                                            <p:cond evt="end" delay="0">
                                              <p:tn val="36"/>
                                            </p:cond>
                                          </p:stCondLst>
                                        </p:cTn>
                                        <p:tgtEl>
                                          <p:spTgt spid="149527"/>
                                        </p:tgtEl>
                                        <p:attrNameLst>
                                          <p:attrName>style.visibility</p:attrName>
                                        </p:attrNameLst>
                                      </p:cBhvr>
                                      <p:to>
                                        <p:strVal val="hidden"/>
                                      </p:to>
                                    </p:set>
                                  </p:sub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149528"/>
                                        </p:tgtEl>
                                        <p:attrNameLst>
                                          <p:attrName>style.visibility</p:attrName>
                                        </p:attrNameLst>
                                      </p:cBhvr>
                                      <p:to>
                                        <p:strVal val="visible"/>
                                      </p:to>
                                    </p:set>
                                    <p:animEffect transition="in" filter="wipe(right)">
                                      <p:cBhvr>
                                        <p:cTn id="42" dur="500"/>
                                        <p:tgtEl>
                                          <p:spTgt spid="1495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49529"/>
                                        </p:tgtEl>
                                        <p:attrNameLst>
                                          <p:attrName>style.visibility</p:attrName>
                                        </p:attrNameLst>
                                      </p:cBhvr>
                                      <p:to>
                                        <p:strVal val="visible"/>
                                      </p:to>
                                    </p:set>
                                    <p:animEffect transition="in" filter="wipe(right)">
                                      <p:cBhvr>
                                        <p:cTn id="47" dur="500"/>
                                        <p:tgtEl>
                                          <p:spTgt spid="149529"/>
                                        </p:tgtEl>
                                      </p:cBhvr>
                                    </p:animEffect>
                                  </p:childTnLst>
                                </p:cTn>
                              </p:par>
                            </p:childTnLst>
                          </p:cTn>
                        </p:par>
                        <p:par>
                          <p:cTn id="48" fill="hold">
                            <p:stCondLst>
                              <p:cond delay="500"/>
                            </p:stCondLst>
                            <p:childTnLst>
                              <p:par>
                                <p:cTn id="49" presetID="4" presetClass="entr" presetSubtype="32" fill="hold" grpId="0" nodeType="afterEffect">
                                  <p:stCondLst>
                                    <p:cond delay="0"/>
                                  </p:stCondLst>
                                  <p:childTnLst>
                                    <p:set>
                                      <p:cBhvr>
                                        <p:cTn id="50" dur="1" fill="hold">
                                          <p:stCondLst>
                                            <p:cond delay="0"/>
                                          </p:stCondLst>
                                        </p:cTn>
                                        <p:tgtEl>
                                          <p:spTgt spid="149522"/>
                                        </p:tgtEl>
                                        <p:attrNameLst>
                                          <p:attrName>style.visibility</p:attrName>
                                        </p:attrNameLst>
                                      </p:cBhvr>
                                      <p:to>
                                        <p:strVal val="visible"/>
                                      </p:to>
                                    </p:set>
                                    <p:animEffect transition="in" filter="box(out)">
                                      <p:cBhvr>
                                        <p:cTn id="51" dur="500"/>
                                        <p:tgtEl>
                                          <p:spTgt spid="149522"/>
                                        </p:tgtEl>
                                      </p:cBhvr>
                                    </p:animEffect>
                                  </p:childTnLst>
                                </p:cTn>
                              </p:par>
                            </p:childTnLst>
                          </p:cTn>
                        </p:par>
                        <p:par>
                          <p:cTn id="52" fill="hold">
                            <p:stCondLst>
                              <p:cond delay="1000"/>
                            </p:stCondLst>
                            <p:childTnLst>
                              <p:par>
                                <p:cTn id="53" presetID="22" presetClass="entr" presetSubtype="2" fill="hold" nodeType="afterEffect">
                                  <p:stCondLst>
                                    <p:cond delay="0"/>
                                  </p:stCondLst>
                                  <p:childTnLst>
                                    <p:set>
                                      <p:cBhvr>
                                        <p:cTn id="54" dur="1" fill="hold">
                                          <p:stCondLst>
                                            <p:cond delay="0"/>
                                          </p:stCondLst>
                                        </p:cTn>
                                        <p:tgtEl>
                                          <p:spTgt spid="149530"/>
                                        </p:tgtEl>
                                        <p:attrNameLst>
                                          <p:attrName>style.visibility</p:attrName>
                                        </p:attrNameLst>
                                      </p:cBhvr>
                                      <p:to>
                                        <p:strVal val="visible"/>
                                      </p:to>
                                    </p:set>
                                    <p:animEffect transition="in" filter="wipe(right)">
                                      <p:cBhvr>
                                        <p:cTn id="55" dur="500"/>
                                        <p:tgtEl>
                                          <p:spTgt spid="149530"/>
                                        </p:tgtEl>
                                      </p:cBhvr>
                                    </p:animEffect>
                                  </p:childTnLst>
                                </p:cTn>
                              </p:par>
                            </p:childTnLst>
                          </p:cTn>
                        </p:par>
                        <p:par>
                          <p:cTn id="56" fill="hold">
                            <p:stCondLst>
                              <p:cond delay="1500"/>
                            </p:stCondLst>
                            <p:childTnLst>
                              <p:par>
                                <p:cTn id="57" presetID="4" presetClass="entr" presetSubtype="32" fill="hold" grpId="0" nodeType="afterEffect">
                                  <p:stCondLst>
                                    <p:cond delay="0"/>
                                  </p:stCondLst>
                                  <p:childTnLst>
                                    <p:set>
                                      <p:cBhvr>
                                        <p:cTn id="58" dur="1" fill="hold">
                                          <p:stCondLst>
                                            <p:cond delay="0"/>
                                          </p:stCondLst>
                                        </p:cTn>
                                        <p:tgtEl>
                                          <p:spTgt spid="149523"/>
                                        </p:tgtEl>
                                        <p:attrNameLst>
                                          <p:attrName>style.visibility</p:attrName>
                                        </p:attrNameLst>
                                      </p:cBhvr>
                                      <p:to>
                                        <p:strVal val="visible"/>
                                      </p:to>
                                    </p:set>
                                    <p:animEffect transition="in" filter="box(out)">
                                      <p:cBhvr>
                                        <p:cTn id="59" dur="500"/>
                                        <p:tgtEl>
                                          <p:spTgt spid="14952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49535"/>
                                        </p:tgtEl>
                                        <p:attrNameLst>
                                          <p:attrName>style.visibility</p:attrName>
                                        </p:attrNameLst>
                                      </p:cBhvr>
                                      <p:to>
                                        <p:strVal val="visible"/>
                                      </p:to>
                                    </p:set>
                                    <p:animEffect transition="in" filter="wipe(left)">
                                      <p:cBhvr>
                                        <p:cTn id="64" dur="500"/>
                                        <p:tgtEl>
                                          <p:spTgt spid="149535"/>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49531"/>
                                        </p:tgtEl>
                                        <p:attrNameLst>
                                          <p:attrName>style.visibility</p:attrName>
                                        </p:attrNameLst>
                                      </p:cBhvr>
                                      <p:to>
                                        <p:strVal val="visible"/>
                                      </p:to>
                                    </p:set>
                                    <p:animEffect transition="in" filter="wipe(left)">
                                      <p:cBhvr>
                                        <p:cTn id="68" dur="500"/>
                                        <p:tgtEl>
                                          <p:spTgt spid="149531"/>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149536"/>
                                        </p:tgtEl>
                                        <p:attrNameLst>
                                          <p:attrName>style.visibility</p:attrName>
                                        </p:attrNameLst>
                                      </p:cBhvr>
                                      <p:to>
                                        <p:strVal val="visible"/>
                                      </p:to>
                                    </p:set>
                                    <p:animEffect transition="in" filter="wipe(left)">
                                      <p:cBhvr>
                                        <p:cTn id="72" dur="500"/>
                                        <p:tgtEl>
                                          <p:spTgt spid="149536"/>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149532"/>
                                        </p:tgtEl>
                                        <p:attrNameLst>
                                          <p:attrName>style.visibility</p:attrName>
                                        </p:attrNameLst>
                                      </p:cBhvr>
                                      <p:to>
                                        <p:strVal val="visible"/>
                                      </p:to>
                                    </p:set>
                                    <p:animEffect transition="in" filter="wipe(left)">
                                      <p:cBhvr>
                                        <p:cTn id="76" dur="500"/>
                                        <p:tgtEl>
                                          <p:spTgt spid="149532"/>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149537"/>
                                        </p:tgtEl>
                                        <p:attrNameLst>
                                          <p:attrName>style.visibility</p:attrName>
                                        </p:attrNameLst>
                                      </p:cBhvr>
                                      <p:to>
                                        <p:strVal val="visible"/>
                                      </p:to>
                                    </p:set>
                                    <p:animEffect transition="in" filter="wipe(left)">
                                      <p:cBhvr>
                                        <p:cTn id="80" dur="500"/>
                                        <p:tgtEl>
                                          <p:spTgt spid="149537"/>
                                        </p:tgtEl>
                                      </p:cBhvr>
                                    </p:animEffect>
                                  </p:childTnLst>
                                </p:cTn>
                              </p:par>
                            </p:childTnLst>
                          </p:cTn>
                        </p:par>
                        <p:par>
                          <p:cTn id="81" fill="hold">
                            <p:stCondLst>
                              <p:cond delay="2500"/>
                            </p:stCondLst>
                            <p:childTnLst>
                              <p:par>
                                <p:cTn id="82" presetID="22" presetClass="entr" presetSubtype="8" fill="hold" grpId="0" nodeType="afterEffect">
                                  <p:stCondLst>
                                    <p:cond delay="0"/>
                                  </p:stCondLst>
                                  <p:childTnLst>
                                    <p:set>
                                      <p:cBhvr>
                                        <p:cTn id="83" dur="1" fill="hold">
                                          <p:stCondLst>
                                            <p:cond delay="0"/>
                                          </p:stCondLst>
                                        </p:cTn>
                                        <p:tgtEl>
                                          <p:spTgt spid="149533"/>
                                        </p:tgtEl>
                                        <p:attrNameLst>
                                          <p:attrName>style.visibility</p:attrName>
                                        </p:attrNameLst>
                                      </p:cBhvr>
                                      <p:to>
                                        <p:strVal val="visible"/>
                                      </p:to>
                                    </p:set>
                                    <p:animEffect transition="in" filter="wipe(left)">
                                      <p:cBhvr>
                                        <p:cTn id="84" dur="500"/>
                                        <p:tgtEl>
                                          <p:spTgt spid="149533"/>
                                        </p:tgtEl>
                                      </p:cBhvr>
                                    </p:animEffect>
                                  </p:childTnLst>
                                </p:cTn>
                              </p:par>
                            </p:childTnLst>
                          </p:cTn>
                        </p:par>
                        <p:par>
                          <p:cTn id="85" fill="hold">
                            <p:stCondLst>
                              <p:cond delay="3000"/>
                            </p:stCondLst>
                            <p:childTnLst>
                              <p:par>
                                <p:cTn id="86" presetID="22" presetClass="entr" presetSubtype="8" fill="hold" nodeType="afterEffect">
                                  <p:stCondLst>
                                    <p:cond delay="0"/>
                                  </p:stCondLst>
                                  <p:childTnLst>
                                    <p:set>
                                      <p:cBhvr>
                                        <p:cTn id="87" dur="1" fill="hold">
                                          <p:stCondLst>
                                            <p:cond delay="0"/>
                                          </p:stCondLst>
                                        </p:cTn>
                                        <p:tgtEl>
                                          <p:spTgt spid="149538"/>
                                        </p:tgtEl>
                                        <p:attrNameLst>
                                          <p:attrName>style.visibility</p:attrName>
                                        </p:attrNameLst>
                                      </p:cBhvr>
                                      <p:to>
                                        <p:strVal val="visible"/>
                                      </p:to>
                                    </p:set>
                                    <p:animEffect transition="in" filter="wipe(left)">
                                      <p:cBhvr>
                                        <p:cTn id="88" dur="500"/>
                                        <p:tgtEl>
                                          <p:spTgt spid="149538"/>
                                        </p:tgtEl>
                                      </p:cBhvr>
                                    </p:animEffect>
                                  </p:childTnLst>
                                </p:cTn>
                              </p:par>
                            </p:childTnLst>
                          </p:cTn>
                        </p:par>
                        <p:par>
                          <p:cTn id="89" fill="hold">
                            <p:stCondLst>
                              <p:cond delay="3500"/>
                            </p:stCondLst>
                            <p:childTnLst>
                              <p:par>
                                <p:cTn id="90" presetID="22" presetClass="entr" presetSubtype="8" fill="hold" grpId="0" nodeType="afterEffect">
                                  <p:stCondLst>
                                    <p:cond delay="0"/>
                                  </p:stCondLst>
                                  <p:childTnLst>
                                    <p:set>
                                      <p:cBhvr>
                                        <p:cTn id="91" dur="1" fill="hold">
                                          <p:stCondLst>
                                            <p:cond delay="0"/>
                                          </p:stCondLst>
                                        </p:cTn>
                                        <p:tgtEl>
                                          <p:spTgt spid="149534"/>
                                        </p:tgtEl>
                                        <p:attrNameLst>
                                          <p:attrName>style.visibility</p:attrName>
                                        </p:attrNameLst>
                                      </p:cBhvr>
                                      <p:to>
                                        <p:strVal val="visible"/>
                                      </p:to>
                                    </p:set>
                                    <p:animEffect transition="in" filter="wipe(left)">
                                      <p:cBhvr>
                                        <p:cTn id="92" dur="500"/>
                                        <p:tgtEl>
                                          <p:spTgt spid="149534"/>
                                        </p:tgtEl>
                                      </p:cBhvr>
                                    </p:animEffect>
                                  </p:childTnLst>
                                </p:cTn>
                              </p:par>
                            </p:childTnLst>
                          </p:cTn>
                        </p:par>
                        <p:par>
                          <p:cTn id="93" fill="hold">
                            <p:stCondLst>
                              <p:cond delay="4000"/>
                            </p:stCondLst>
                            <p:childTnLst>
                              <p:par>
                                <p:cTn id="94" presetID="22" presetClass="entr" presetSubtype="8" fill="hold" nodeType="afterEffect">
                                  <p:stCondLst>
                                    <p:cond delay="0"/>
                                  </p:stCondLst>
                                  <p:childTnLst>
                                    <p:set>
                                      <p:cBhvr>
                                        <p:cTn id="95" dur="1" fill="hold">
                                          <p:stCondLst>
                                            <p:cond delay="0"/>
                                          </p:stCondLst>
                                        </p:cTn>
                                        <p:tgtEl>
                                          <p:spTgt spid="149539"/>
                                        </p:tgtEl>
                                        <p:attrNameLst>
                                          <p:attrName>style.visibility</p:attrName>
                                        </p:attrNameLst>
                                      </p:cBhvr>
                                      <p:to>
                                        <p:strVal val="visible"/>
                                      </p:to>
                                    </p:set>
                                    <p:animEffect transition="in" filter="wipe(left)">
                                      <p:cBhvr>
                                        <p:cTn id="96" dur="500"/>
                                        <p:tgtEl>
                                          <p:spTgt spid="149539"/>
                                        </p:tgtEl>
                                      </p:cBhvr>
                                    </p:animEffect>
                                  </p:childTnLst>
                                </p:cTn>
                              </p:par>
                            </p:childTnLst>
                          </p:cTn>
                        </p:par>
                        <p:par>
                          <p:cTn id="97" fill="hold">
                            <p:stCondLst>
                              <p:cond delay="4500"/>
                            </p:stCondLst>
                            <p:childTnLst>
                              <p:par>
                                <p:cTn id="98" presetID="22" presetClass="entr" presetSubtype="8" fill="hold" grpId="0" nodeType="afterEffect">
                                  <p:stCondLst>
                                    <p:cond delay="0"/>
                                  </p:stCondLst>
                                  <p:childTnLst>
                                    <p:set>
                                      <p:cBhvr>
                                        <p:cTn id="99" dur="1" fill="hold">
                                          <p:stCondLst>
                                            <p:cond delay="0"/>
                                          </p:stCondLst>
                                        </p:cTn>
                                        <p:tgtEl>
                                          <p:spTgt spid="149546"/>
                                        </p:tgtEl>
                                        <p:attrNameLst>
                                          <p:attrName>style.visibility</p:attrName>
                                        </p:attrNameLst>
                                      </p:cBhvr>
                                      <p:to>
                                        <p:strVal val="visible"/>
                                      </p:to>
                                    </p:set>
                                    <p:animEffect transition="in" filter="wipe(left)">
                                      <p:cBhvr>
                                        <p:cTn id="100" dur="500"/>
                                        <p:tgtEl>
                                          <p:spTgt spid="149546"/>
                                        </p:tgtEl>
                                      </p:cBhvr>
                                    </p:animEffect>
                                  </p:childTnLst>
                                </p:cTn>
                              </p:par>
                            </p:childTnLst>
                          </p:cTn>
                        </p:par>
                        <p:par>
                          <p:cTn id="101" fill="hold">
                            <p:stCondLst>
                              <p:cond delay="5000"/>
                            </p:stCondLst>
                            <p:childTnLst>
                              <p:par>
                                <p:cTn id="102" presetID="22" presetClass="entr" presetSubtype="8" fill="hold" nodeType="afterEffect">
                                  <p:stCondLst>
                                    <p:cond delay="0"/>
                                  </p:stCondLst>
                                  <p:childTnLst>
                                    <p:set>
                                      <p:cBhvr>
                                        <p:cTn id="103" dur="1" fill="hold">
                                          <p:stCondLst>
                                            <p:cond delay="0"/>
                                          </p:stCondLst>
                                        </p:cTn>
                                        <p:tgtEl>
                                          <p:spTgt spid="149540"/>
                                        </p:tgtEl>
                                        <p:attrNameLst>
                                          <p:attrName>style.visibility</p:attrName>
                                        </p:attrNameLst>
                                      </p:cBhvr>
                                      <p:to>
                                        <p:strVal val="visible"/>
                                      </p:to>
                                    </p:set>
                                    <p:animEffect transition="in" filter="wipe(left)">
                                      <p:cBhvr>
                                        <p:cTn id="104" dur="500"/>
                                        <p:tgtEl>
                                          <p:spTgt spid="149540"/>
                                        </p:tgtEl>
                                      </p:cBhvr>
                                    </p:animEffect>
                                  </p:childTnLst>
                                </p:cTn>
                              </p:par>
                            </p:childTnLst>
                          </p:cTn>
                        </p:par>
                        <p:par>
                          <p:cTn id="105" fill="hold">
                            <p:stCondLst>
                              <p:cond delay="5500"/>
                            </p:stCondLst>
                            <p:childTnLst>
                              <p:par>
                                <p:cTn id="106" presetID="22" presetClass="entr" presetSubtype="8" fill="hold" grpId="0" nodeType="afterEffect">
                                  <p:stCondLst>
                                    <p:cond delay="0"/>
                                  </p:stCondLst>
                                  <p:childTnLst>
                                    <p:set>
                                      <p:cBhvr>
                                        <p:cTn id="107" dur="1" fill="hold">
                                          <p:stCondLst>
                                            <p:cond delay="0"/>
                                          </p:stCondLst>
                                        </p:cTn>
                                        <p:tgtEl>
                                          <p:spTgt spid="149545"/>
                                        </p:tgtEl>
                                        <p:attrNameLst>
                                          <p:attrName>style.visibility</p:attrName>
                                        </p:attrNameLst>
                                      </p:cBhvr>
                                      <p:to>
                                        <p:strVal val="visible"/>
                                      </p:to>
                                    </p:set>
                                    <p:animEffect transition="in" filter="wipe(left)">
                                      <p:cBhvr>
                                        <p:cTn id="108" dur="500"/>
                                        <p:tgtEl>
                                          <p:spTgt spid="149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0" grpId="0" animBg="1" autoUpdateAnimBg="0"/>
      <p:bldP spid="149521" grpId="0" animBg="1" autoUpdateAnimBg="0"/>
      <p:bldP spid="149522" grpId="0" animBg="1" autoUpdateAnimBg="0"/>
      <p:bldP spid="149523" grpId="0" animBg="1" autoUpdateAnimBg="0"/>
      <p:bldP spid="149526" grpId="0" animBg="1" autoUpdateAnimBg="0"/>
      <p:bldP spid="149531" grpId="0" animBg="1" autoUpdateAnimBg="0"/>
      <p:bldP spid="149532" grpId="0" animBg="1" autoUpdateAnimBg="0"/>
      <p:bldP spid="149533" grpId="0" animBg="1" autoUpdateAnimBg="0"/>
      <p:bldP spid="149534" grpId="0" animBg="1" autoUpdateAnimBg="0"/>
      <p:bldP spid="149545" grpId="0" animBg="1" autoUpdateAnimBg="0"/>
      <p:bldP spid="149546"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357430"/>
            <a:ext cx="8686800" cy="841248"/>
          </a:xfrm>
        </p:spPr>
        <p:txBody>
          <a:bodyPr>
            <a:normAutofit fontScale="90000"/>
          </a:bodyPr>
          <a:lstStyle/>
          <a:p>
            <a:pPr>
              <a:defRPr/>
            </a:pPr>
            <a:r>
              <a:rPr lang="ru-RU" dirty="0" err="1" smtClean="0"/>
              <a:t>ДеЦентрализованная</a:t>
            </a:r>
            <a:r>
              <a:rPr lang="ru-RU" dirty="0" smtClean="0"/>
              <a:t> организация РС:</a:t>
            </a:r>
            <a:br>
              <a:rPr lang="ru-RU" dirty="0" smtClean="0"/>
            </a:br>
            <a:r>
              <a:rPr lang="ru-RU" dirty="0" smtClean="0"/>
              <a:t>системы </a:t>
            </a:r>
            <a:r>
              <a:rPr lang="en-US" dirty="0" smtClean="0"/>
              <a:t>peer-to-peer (</a:t>
            </a:r>
            <a:r>
              <a:rPr lang="ru-RU" dirty="0" err="1" smtClean="0"/>
              <a:t>одноранговые</a:t>
            </a:r>
            <a:r>
              <a:rPr lang="ru-RU" dirty="0" smtClean="0"/>
              <a:t> системы)</a:t>
            </a:r>
            <a:endParaRPr lang="ru-RU" dirty="0"/>
          </a:p>
        </p:txBody>
      </p:sp>
      <p:pic>
        <p:nvPicPr>
          <p:cNvPr id="172034" name="Picture 2"/>
          <p:cNvPicPr>
            <a:picLocks noChangeAspect="1" noChangeArrowheads="1"/>
          </p:cNvPicPr>
          <p:nvPr/>
        </p:nvPicPr>
        <p:blipFill>
          <a:blip r:embed="rId2" cstate="print"/>
          <a:srcRect/>
          <a:stretch>
            <a:fillRect/>
          </a:stretch>
        </p:blipFill>
        <p:spPr bwMode="auto">
          <a:xfrm>
            <a:off x="3000364" y="3429000"/>
            <a:ext cx="2524125" cy="2867025"/>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85728"/>
            <a:ext cx="8686800" cy="841375"/>
          </a:xfrm>
        </p:spPr>
        <p:txBody>
          <a:bodyPr>
            <a:normAutofit fontScale="90000"/>
          </a:bodyPr>
          <a:lstStyle/>
          <a:p>
            <a:pPr>
              <a:defRPr/>
            </a:pPr>
            <a:r>
              <a:rPr lang="ru-RU" dirty="0" smtClean="0"/>
              <a:t>Сравнение систем </a:t>
            </a:r>
            <a:r>
              <a:rPr lang="en-US" dirty="0" smtClean="0"/>
              <a:t>P2P </a:t>
            </a:r>
            <a:r>
              <a:rPr lang="ru-RU" dirty="0" smtClean="0"/>
              <a:t>и клиент-сервер </a:t>
            </a:r>
            <a:endParaRPr lang="ru-RU" dirty="0"/>
          </a:p>
        </p:txBody>
      </p:sp>
      <p:pic>
        <p:nvPicPr>
          <p:cNvPr id="72707" name="Picture 3"/>
          <p:cNvPicPr>
            <a:picLocks noChangeAspect="1" noChangeArrowheads="1"/>
          </p:cNvPicPr>
          <p:nvPr/>
        </p:nvPicPr>
        <p:blipFill>
          <a:blip r:embed="rId2" cstate="print"/>
          <a:srcRect/>
          <a:stretch>
            <a:fillRect/>
          </a:stretch>
        </p:blipFill>
        <p:spPr bwMode="auto">
          <a:xfrm>
            <a:off x="500063" y="1357313"/>
            <a:ext cx="3810000" cy="1743075"/>
          </a:xfrm>
          <a:prstGeom prst="rect">
            <a:avLst/>
          </a:prstGeom>
          <a:noFill/>
          <a:ln w="9525">
            <a:noFill/>
            <a:miter lim="800000"/>
            <a:headEnd/>
            <a:tailEnd/>
          </a:ln>
        </p:spPr>
      </p:pic>
      <p:sp>
        <p:nvSpPr>
          <p:cNvPr id="6" name="Прямоугольник 5"/>
          <p:cNvSpPr/>
          <p:nvPr/>
        </p:nvSpPr>
        <p:spPr>
          <a:xfrm>
            <a:off x="142875" y="3214688"/>
            <a:ext cx="8643938" cy="3416300"/>
          </a:xfrm>
          <a:prstGeom prst="rect">
            <a:avLst/>
          </a:prstGeom>
        </p:spPr>
        <p:txBody>
          <a:bodyPr>
            <a:spAutoFit/>
          </a:bodyPr>
          <a:lstStyle/>
          <a:p>
            <a:pPr>
              <a:defRPr/>
            </a:pPr>
            <a:r>
              <a:rPr lang="ru-RU" dirty="0">
                <a:solidFill>
                  <a:schemeClr val="accent6">
                    <a:lumMod val="50000"/>
                  </a:schemeClr>
                </a:solidFill>
              </a:rPr>
              <a:t>В отличие от классической </a:t>
            </a:r>
            <a:r>
              <a:rPr lang="ru-RU" dirty="0" smtClean="0">
                <a:solidFill>
                  <a:schemeClr val="accent6">
                    <a:lumMod val="50000"/>
                  </a:schemeClr>
                </a:solidFill>
              </a:rPr>
              <a:t>клиент-серверной </a:t>
            </a:r>
            <a:r>
              <a:rPr lang="ru-RU" dirty="0">
                <a:solidFill>
                  <a:schemeClr val="accent6">
                    <a:lumMod val="50000"/>
                  </a:schemeClr>
                </a:solidFill>
              </a:rPr>
              <a:t>архитектуры в архитектуре Р2Р каждый узел, входящий в РС, может играть роль и клиента и сервера. Предоставляя  свои либо используя чужие ресурсы.</a:t>
            </a:r>
          </a:p>
          <a:p>
            <a:pPr>
              <a:defRPr/>
            </a:pPr>
            <a:r>
              <a:rPr lang="ru-RU" dirty="0">
                <a:solidFill>
                  <a:schemeClr val="accent6">
                    <a:lumMod val="50000"/>
                  </a:schemeClr>
                </a:solidFill>
              </a:rPr>
              <a:t>Можно выделить следующие проблемы архитектуры клиент-сервер:</a:t>
            </a:r>
          </a:p>
          <a:p>
            <a:pPr marL="342900" indent="-342900">
              <a:buFontTx/>
              <a:buAutoNum type="arabicPeriod"/>
              <a:defRPr/>
            </a:pPr>
            <a:r>
              <a:rPr lang="ru-RU" dirty="0">
                <a:solidFill>
                  <a:schemeClr val="accent6">
                    <a:lumMod val="50000"/>
                  </a:schemeClr>
                </a:solidFill>
              </a:rPr>
              <a:t>Проблемы </a:t>
            </a:r>
            <a:r>
              <a:rPr lang="ru-RU" dirty="0" err="1">
                <a:solidFill>
                  <a:schemeClr val="accent6">
                    <a:lumMod val="50000"/>
                  </a:schemeClr>
                </a:solidFill>
              </a:rPr>
              <a:t>масштабируемости</a:t>
            </a:r>
            <a:r>
              <a:rPr lang="ru-RU" dirty="0">
                <a:solidFill>
                  <a:schemeClr val="accent6">
                    <a:lumMod val="50000"/>
                  </a:schemeClr>
                </a:solidFill>
              </a:rPr>
              <a:t>.</a:t>
            </a:r>
          </a:p>
          <a:p>
            <a:pPr marL="342900" indent="-342900">
              <a:buFontTx/>
              <a:buAutoNum type="arabicPeriod"/>
              <a:defRPr/>
            </a:pPr>
            <a:r>
              <a:rPr lang="ru-RU" dirty="0">
                <a:solidFill>
                  <a:schemeClr val="accent6">
                    <a:lumMod val="50000"/>
                  </a:schemeClr>
                </a:solidFill>
              </a:rPr>
              <a:t>Проблема высокой связности узлов.</a:t>
            </a:r>
          </a:p>
          <a:p>
            <a:pPr marL="342900" indent="-342900">
              <a:defRPr/>
            </a:pPr>
            <a:endParaRPr lang="ru-RU" dirty="0">
              <a:solidFill>
                <a:schemeClr val="accent6">
                  <a:lumMod val="50000"/>
                </a:schemeClr>
              </a:solidFill>
            </a:endParaRPr>
          </a:p>
          <a:p>
            <a:pPr marL="342900" indent="-342900">
              <a:defRPr/>
            </a:pPr>
            <a:r>
              <a:rPr lang="ru-RU" dirty="0">
                <a:solidFill>
                  <a:schemeClr val="accent6">
                    <a:lumMod val="50000"/>
                  </a:schemeClr>
                </a:solidFill>
              </a:rPr>
              <a:t>Р2Р системы обладают следующими преимуществами:</a:t>
            </a:r>
          </a:p>
          <a:p>
            <a:pPr marL="342900" indent="-342900">
              <a:buFontTx/>
              <a:buAutoNum type="arabicPeriod"/>
              <a:defRPr/>
            </a:pPr>
            <a:r>
              <a:rPr lang="ru-RU" dirty="0">
                <a:solidFill>
                  <a:schemeClr val="accent6">
                    <a:lumMod val="50000"/>
                  </a:schemeClr>
                </a:solidFill>
              </a:rPr>
              <a:t>Слабая зависимость от централизованных сервисов и ресурсов.</a:t>
            </a:r>
          </a:p>
          <a:p>
            <a:pPr marL="342900" indent="-342900">
              <a:buFontTx/>
              <a:buAutoNum type="arabicPeriod"/>
              <a:defRPr/>
            </a:pPr>
            <a:r>
              <a:rPr lang="ru-RU" dirty="0">
                <a:solidFill>
                  <a:schemeClr val="accent6">
                    <a:lumMod val="50000"/>
                  </a:schemeClr>
                </a:solidFill>
              </a:rPr>
              <a:t>Система допускает сильные изменения в структуре, сохраняя при этом свою работоспособность.</a:t>
            </a:r>
          </a:p>
          <a:p>
            <a:pPr marL="342900" indent="-342900">
              <a:buFontTx/>
              <a:buAutoNum type="arabicPeriod"/>
              <a:defRPr/>
            </a:pPr>
            <a:r>
              <a:rPr lang="ru-RU" dirty="0">
                <a:solidFill>
                  <a:schemeClr val="accent6">
                    <a:lumMod val="50000"/>
                  </a:schemeClr>
                </a:solidFill>
              </a:rPr>
              <a:t>Высокая </a:t>
            </a:r>
            <a:r>
              <a:rPr lang="ru-RU" dirty="0" err="1">
                <a:solidFill>
                  <a:schemeClr val="accent6">
                    <a:lumMod val="50000"/>
                  </a:schemeClr>
                </a:solidFill>
              </a:rPr>
              <a:t>масштабируемость</a:t>
            </a:r>
            <a:endParaRPr lang="ru-RU" dirty="0">
              <a:solidFill>
                <a:schemeClr val="accent6">
                  <a:lumMod val="50000"/>
                </a:schemeClr>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Сравнение принципов построения систем </a:t>
            </a:r>
            <a:r>
              <a:rPr lang="en-US" dirty="0" smtClean="0"/>
              <a:t>P2P </a:t>
            </a:r>
            <a:r>
              <a:rPr lang="ru-RU" dirty="0" smtClean="0"/>
              <a:t>и клиент-сервер </a:t>
            </a:r>
            <a:endParaRPr lang="ru-RU" dirty="0"/>
          </a:p>
        </p:txBody>
      </p:sp>
      <p:pic>
        <p:nvPicPr>
          <p:cNvPr id="73731" name="Picture 2"/>
          <p:cNvPicPr>
            <a:picLocks noChangeAspect="1" noChangeArrowheads="1"/>
          </p:cNvPicPr>
          <p:nvPr/>
        </p:nvPicPr>
        <p:blipFill>
          <a:blip r:embed="rId2" cstate="print"/>
          <a:srcRect/>
          <a:stretch>
            <a:fillRect/>
          </a:stretch>
        </p:blipFill>
        <p:spPr bwMode="auto">
          <a:xfrm>
            <a:off x="500063" y="1500188"/>
            <a:ext cx="5429250" cy="3430587"/>
          </a:xfrm>
          <a:prstGeom prst="rect">
            <a:avLst/>
          </a:prstGeom>
          <a:noFill/>
          <a:ln w="9525">
            <a:noFill/>
            <a:miter lim="800000"/>
            <a:headEnd/>
            <a:tailEnd/>
          </a:ln>
        </p:spPr>
      </p:pic>
      <p:sp>
        <p:nvSpPr>
          <p:cNvPr id="73732" name="Прямоугольник 4"/>
          <p:cNvSpPr>
            <a:spLocks noChangeArrowheads="1"/>
          </p:cNvSpPr>
          <p:nvPr/>
        </p:nvSpPr>
        <p:spPr bwMode="auto">
          <a:xfrm>
            <a:off x="6000750" y="1714500"/>
            <a:ext cx="2928938" cy="2154238"/>
          </a:xfrm>
          <a:prstGeom prst="rect">
            <a:avLst/>
          </a:prstGeom>
          <a:noFill/>
          <a:ln w="9525">
            <a:noFill/>
            <a:miter lim="800000"/>
            <a:headEnd/>
            <a:tailEnd/>
          </a:ln>
        </p:spPr>
        <p:txBody>
          <a:bodyPr>
            <a:spAutoFit/>
          </a:bodyPr>
          <a:lstStyle/>
          <a:p>
            <a:r>
              <a:rPr lang="ru-RU" dirty="0">
                <a:solidFill>
                  <a:schemeClr val="accent6">
                    <a:lumMod val="50000"/>
                  </a:schemeClr>
                </a:solidFill>
              </a:rPr>
              <a:t>Сравниваемые принципы организации систем:</a:t>
            </a:r>
          </a:p>
          <a:p>
            <a:pPr>
              <a:buFontTx/>
              <a:buChar char="-"/>
            </a:pPr>
            <a:r>
              <a:rPr lang="ru-RU" sz="1400" dirty="0">
                <a:solidFill>
                  <a:schemeClr val="accent6">
                    <a:lumMod val="50000"/>
                  </a:schemeClr>
                </a:solidFill>
              </a:rPr>
              <a:t> управление;</a:t>
            </a:r>
          </a:p>
          <a:p>
            <a:pPr>
              <a:buFontTx/>
              <a:buChar char="-"/>
            </a:pPr>
            <a:r>
              <a:rPr lang="ru-RU" sz="1400" dirty="0">
                <a:solidFill>
                  <a:schemeClr val="accent6">
                    <a:lumMod val="50000"/>
                  </a:schemeClr>
                </a:solidFill>
              </a:rPr>
              <a:t> доступность ресурсов;</a:t>
            </a:r>
          </a:p>
          <a:p>
            <a:pPr>
              <a:buFontTx/>
              <a:buChar char="-"/>
            </a:pPr>
            <a:r>
              <a:rPr lang="ru-RU" sz="1400" dirty="0">
                <a:solidFill>
                  <a:schemeClr val="accent6">
                    <a:lumMod val="50000"/>
                  </a:schemeClr>
                </a:solidFill>
              </a:rPr>
              <a:t> структура;</a:t>
            </a:r>
          </a:p>
          <a:p>
            <a:pPr>
              <a:buFontTx/>
              <a:buChar char="-"/>
            </a:pPr>
            <a:r>
              <a:rPr lang="ru-RU" sz="1400" dirty="0">
                <a:solidFill>
                  <a:schemeClr val="accent6">
                    <a:lumMod val="50000"/>
                  </a:schemeClr>
                </a:solidFill>
              </a:rPr>
              <a:t> мобильность ресурсов;</a:t>
            </a:r>
          </a:p>
          <a:p>
            <a:pPr>
              <a:buFontTx/>
              <a:buChar char="-"/>
            </a:pPr>
            <a:r>
              <a:rPr lang="ru-RU" sz="1400" dirty="0">
                <a:solidFill>
                  <a:schemeClr val="accent6">
                    <a:lumMod val="50000"/>
                  </a:schemeClr>
                </a:solidFill>
              </a:rPr>
              <a:t> время жизни;</a:t>
            </a:r>
          </a:p>
          <a:p>
            <a:pPr>
              <a:buFontTx/>
              <a:buChar char="-"/>
            </a:pPr>
            <a:r>
              <a:rPr lang="ru-RU" sz="1400" dirty="0">
                <a:solidFill>
                  <a:schemeClr val="accent6">
                    <a:lumMod val="50000"/>
                  </a:schemeClr>
                </a:solidFill>
              </a:rPr>
              <a:t> именование;</a:t>
            </a:r>
          </a:p>
          <a:p>
            <a:pPr>
              <a:buFontTx/>
              <a:buChar char="-"/>
            </a:pPr>
            <a:r>
              <a:rPr lang="ru-RU" sz="1400" dirty="0">
                <a:solidFill>
                  <a:schemeClr val="accent6">
                    <a:lumMod val="50000"/>
                  </a:schemeClr>
                </a:solidFill>
              </a:rPr>
              <a:t> синхронизация процессов.</a:t>
            </a:r>
          </a:p>
        </p:txBody>
      </p:sp>
      <p:sp>
        <p:nvSpPr>
          <p:cNvPr id="73733" name="Прямоугольник 5"/>
          <p:cNvSpPr>
            <a:spLocks noChangeArrowheads="1"/>
          </p:cNvSpPr>
          <p:nvPr/>
        </p:nvSpPr>
        <p:spPr bwMode="auto">
          <a:xfrm>
            <a:off x="642938" y="5072063"/>
            <a:ext cx="8072437" cy="646112"/>
          </a:xfrm>
          <a:prstGeom prst="rect">
            <a:avLst/>
          </a:prstGeom>
          <a:noFill/>
          <a:ln w="9525">
            <a:noFill/>
            <a:miter lim="800000"/>
            <a:headEnd/>
            <a:tailEnd/>
          </a:ln>
        </p:spPr>
        <p:txBody>
          <a:bodyPr>
            <a:spAutoFit/>
          </a:bodyPr>
          <a:lstStyle/>
          <a:p>
            <a:r>
              <a:rPr lang="ru-RU" dirty="0">
                <a:solidFill>
                  <a:schemeClr val="accent6">
                    <a:lumMod val="50000"/>
                  </a:schemeClr>
                </a:solidFill>
              </a:rPr>
              <a:t>Четкой границы между централизованной и децентрализованной архитектурами не существует.</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Способы реализации </a:t>
            </a:r>
            <a:r>
              <a:rPr lang="ru-RU" dirty="0" err="1" smtClean="0"/>
              <a:t>распределенности</a:t>
            </a:r>
            <a:r>
              <a:rPr lang="ru-RU" dirty="0" smtClean="0"/>
              <a:t> в системе</a:t>
            </a:r>
            <a:endParaRPr lang="ru-RU" dirty="0"/>
          </a:p>
        </p:txBody>
      </p:sp>
      <p:sp>
        <p:nvSpPr>
          <p:cNvPr id="74755" name="Содержимое 2"/>
          <p:cNvSpPr>
            <a:spLocks noGrp="1"/>
          </p:cNvSpPr>
          <p:nvPr>
            <p:ph idx="1"/>
          </p:nvPr>
        </p:nvSpPr>
        <p:spPr/>
        <p:txBody>
          <a:bodyPr/>
          <a:lstStyle/>
          <a:p>
            <a:r>
              <a:rPr lang="ru-RU" smtClean="0"/>
              <a:t>Различают два способа реализации распределенности:</a:t>
            </a:r>
          </a:p>
          <a:p>
            <a:pPr lvl="1"/>
            <a:r>
              <a:rPr lang="ru-RU" smtClean="0"/>
              <a:t>Вертикальная распределенность.</a:t>
            </a:r>
          </a:p>
          <a:p>
            <a:pPr lvl="1"/>
            <a:r>
              <a:rPr lang="ru-RU" smtClean="0"/>
              <a:t>Горизонтальная распределенность.</a:t>
            </a:r>
          </a:p>
          <a:p>
            <a:endParaRPr lang="ru-RU"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Вертикальная </a:t>
            </a:r>
            <a:r>
              <a:rPr lang="ru-RU" dirty="0" err="1" smtClean="0"/>
              <a:t>распределенность</a:t>
            </a:r>
            <a:endParaRPr lang="ru-RU" dirty="0"/>
          </a:p>
        </p:txBody>
      </p:sp>
      <p:sp>
        <p:nvSpPr>
          <p:cNvPr id="75779" name="Содержимое 2"/>
          <p:cNvSpPr>
            <a:spLocks noGrp="1"/>
          </p:cNvSpPr>
          <p:nvPr>
            <p:ph idx="1"/>
          </p:nvPr>
        </p:nvSpPr>
        <p:spPr>
          <a:xfrm>
            <a:off x="304800" y="1554163"/>
            <a:ext cx="8686800" cy="1803399"/>
          </a:xfrm>
        </p:spPr>
        <p:txBody>
          <a:bodyPr/>
          <a:lstStyle/>
          <a:p>
            <a:r>
              <a:rPr lang="ru-RU" sz="2000" dirty="0" smtClean="0"/>
              <a:t>Реализуется путем разбиения приложения на логические уровни связанные иерархически.</a:t>
            </a:r>
          </a:p>
          <a:p>
            <a:r>
              <a:rPr lang="ru-RU" sz="2000" dirty="0" smtClean="0"/>
              <a:t>Такая организация характерна для многозвенных клиент-серверных архитектур.</a:t>
            </a:r>
          </a:p>
          <a:p>
            <a:r>
              <a:rPr lang="ru-RU" sz="2000" dirty="0" smtClean="0"/>
              <a:t>Каждый логический уровень размещается на отдельном узле РС</a:t>
            </a:r>
          </a:p>
        </p:txBody>
      </p:sp>
      <p:pic>
        <p:nvPicPr>
          <p:cNvPr id="75780" name="Picture 2"/>
          <p:cNvPicPr>
            <a:picLocks noChangeAspect="1" noChangeArrowheads="1"/>
          </p:cNvPicPr>
          <p:nvPr/>
        </p:nvPicPr>
        <p:blipFill>
          <a:blip r:embed="rId2" cstate="print"/>
          <a:srcRect/>
          <a:stretch>
            <a:fillRect/>
          </a:stretch>
        </p:blipFill>
        <p:spPr bwMode="auto">
          <a:xfrm>
            <a:off x="1500166" y="3357562"/>
            <a:ext cx="5751512" cy="3214688"/>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Горизонтальная </a:t>
            </a:r>
            <a:r>
              <a:rPr lang="ru-RU" dirty="0" err="1" smtClean="0"/>
              <a:t>распределенность</a:t>
            </a:r>
            <a:endParaRPr lang="ru-RU" dirty="0"/>
          </a:p>
        </p:txBody>
      </p:sp>
      <p:sp>
        <p:nvSpPr>
          <p:cNvPr id="76803" name="Содержимое 2"/>
          <p:cNvSpPr>
            <a:spLocks noGrp="1"/>
          </p:cNvSpPr>
          <p:nvPr>
            <p:ph idx="1"/>
          </p:nvPr>
        </p:nvSpPr>
        <p:spPr>
          <a:xfrm>
            <a:off x="304800" y="1554163"/>
            <a:ext cx="8686800" cy="1946275"/>
          </a:xfrm>
        </p:spPr>
        <p:txBody>
          <a:bodyPr/>
          <a:lstStyle/>
          <a:p>
            <a:r>
              <a:rPr lang="ru-RU" sz="2000" smtClean="0"/>
              <a:t>В этом случае  клиент или сервер могут одновременно исполняться на одном и том же узле, разделяя между собой его ресурсы.</a:t>
            </a:r>
          </a:p>
          <a:p>
            <a:r>
              <a:rPr lang="ru-RU" sz="2000" smtClean="0"/>
              <a:t>Системы поддерживающие горизонтальную распределенность получили название пиринговых систем (</a:t>
            </a:r>
            <a:r>
              <a:rPr lang="en-US" sz="2000" b="1" smtClean="0"/>
              <a:t>peer-to-peer systems</a:t>
            </a:r>
            <a:r>
              <a:rPr lang="en-US" sz="2000" smtClean="0"/>
              <a:t>)</a:t>
            </a:r>
            <a:endParaRPr lang="ru-RU" sz="2000" smtClean="0"/>
          </a:p>
        </p:txBody>
      </p:sp>
      <p:pic>
        <p:nvPicPr>
          <p:cNvPr id="76804" name="Picture 2"/>
          <p:cNvPicPr>
            <a:picLocks noChangeAspect="1" noChangeArrowheads="1"/>
          </p:cNvPicPr>
          <p:nvPr/>
        </p:nvPicPr>
        <p:blipFill>
          <a:blip r:embed="rId2" cstate="print"/>
          <a:srcRect/>
          <a:stretch>
            <a:fillRect/>
          </a:stretch>
        </p:blipFill>
        <p:spPr bwMode="auto">
          <a:xfrm>
            <a:off x="1785938" y="3429000"/>
            <a:ext cx="2286000" cy="223361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0"/>
            <a:ext cx="8686800" cy="838200"/>
          </a:xfrm>
        </p:spPr>
        <p:txBody>
          <a:bodyPr>
            <a:normAutofit fontScale="90000"/>
          </a:bodyPr>
          <a:lstStyle/>
          <a:p>
            <a:pPr eaLnBrk="1" fontAlgn="auto" hangingPunct="1">
              <a:spcAft>
                <a:spcPts val="0"/>
              </a:spcAft>
              <a:defRPr/>
            </a:pPr>
            <a:r>
              <a:rPr lang="ru-RU" dirty="0" smtClean="0"/>
              <a:t>Многоуровневая организация приложений</a:t>
            </a:r>
            <a:endParaRPr lang="ru-RU" dirty="0"/>
          </a:p>
        </p:txBody>
      </p:sp>
      <p:sp>
        <p:nvSpPr>
          <p:cNvPr id="27651" name="Содержимое 2"/>
          <p:cNvSpPr>
            <a:spLocks noGrp="1"/>
          </p:cNvSpPr>
          <p:nvPr>
            <p:ph idx="1"/>
          </p:nvPr>
        </p:nvSpPr>
        <p:spPr>
          <a:xfrm>
            <a:off x="304800" y="1554163"/>
            <a:ext cx="8686800" cy="1374775"/>
          </a:xfrm>
        </p:spPr>
        <p:txBody>
          <a:bodyPr/>
          <a:lstStyle/>
          <a:p>
            <a:pPr eaLnBrk="1" hangingPunct="1"/>
            <a:endParaRPr lang="ru-RU" smtClean="0"/>
          </a:p>
        </p:txBody>
      </p:sp>
      <p:pic>
        <p:nvPicPr>
          <p:cNvPr id="27652" name="Picture 6"/>
          <p:cNvPicPr>
            <a:picLocks noChangeAspect="1" noChangeArrowheads="1"/>
          </p:cNvPicPr>
          <p:nvPr/>
        </p:nvPicPr>
        <p:blipFill>
          <a:blip r:embed="rId2" cstate="print"/>
          <a:srcRect/>
          <a:stretch>
            <a:fillRect/>
          </a:stretch>
        </p:blipFill>
        <p:spPr bwMode="auto">
          <a:xfrm>
            <a:off x="881063" y="1357313"/>
            <a:ext cx="7381875" cy="4143375"/>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Задачи решаемые с помощью р2р систем (1)</a:t>
            </a:r>
            <a:endParaRPr lang="ru-RU" dirty="0"/>
          </a:p>
        </p:txBody>
      </p:sp>
      <p:sp>
        <p:nvSpPr>
          <p:cNvPr id="3" name="Прямоугольник 2"/>
          <p:cNvSpPr/>
          <p:nvPr/>
        </p:nvSpPr>
        <p:spPr>
          <a:xfrm>
            <a:off x="214313" y="1357313"/>
            <a:ext cx="8715375" cy="5908675"/>
          </a:xfrm>
          <a:prstGeom prst="rect">
            <a:avLst/>
          </a:prstGeom>
        </p:spPr>
        <p:txBody>
          <a:bodyPr>
            <a:spAutoFit/>
          </a:bodyPr>
          <a:lstStyle/>
          <a:p>
            <a:pPr marL="342900" indent="-342900">
              <a:buFontTx/>
              <a:buAutoNum type="arabicPeriod"/>
              <a:defRPr/>
            </a:pPr>
            <a:r>
              <a:rPr lang="ru-RU" i="1" dirty="0">
                <a:solidFill>
                  <a:schemeClr val="accent6">
                    <a:lumMod val="50000"/>
                  </a:schemeClr>
                </a:solidFill>
              </a:rPr>
              <a:t>Уменьшение/распределение затрат. </a:t>
            </a:r>
            <a:r>
              <a:rPr lang="ru-RU" dirty="0">
                <a:solidFill>
                  <a:schemeClr val="accent6">
                    <a:lumMod val="50000"/>
                  </a:schemeClr>
                </a:solidFill>
              </a:rPr>
              <a:t>Серверы централизованных систем, которые обслуживают большое количество клиентов, обычно несут на себе основной объем затрат ресурсов (денежных, вычислительных и  др.) на поддержание вычислительной системы. P2P архитектура может помочь распределить эти затраты между узлами сети. Так как узлы, как правило, автономны, важно, чтобы затраты были распределены справедливо.</a:t>
            </a:r>
          </a:p>
          <a:p>
            <a:pPr marL="342900" indent="-342900">
              <a:buFontTx/>
              <a:buAutoNum type="arabicPeriod" startAt="2"/>
              <a:defRPr/>
            </a:pPr>
            <a:r>
              <a:rPr lang="ru-RU" i="1" dirty="0">
                <a:solidFill>
                  <a:schemeClr val="accent6">
                    <a:lumMod val="50000"/>
                  </a:schemeClr>
                </a:solidFill>
              </a:rPr>
              <a:t>Объединение ресурсов. </a:t>
            </a:r>
            <a:r>
              <a:rPr lang="ru-RU" dirty="0">
                <a:solidFill>
                  <a:schemeClr val="accent6">
                    <a:lumMod val="50000"/>
                  </a:schemeClr>
                </a:solidFill>
              </a:rPr>
              <a:t>Каждый узел в P2P-системе обладает определен- </a:t>
            </a:r>
            <a:r>
              <a:rPr lang="ru-RU" dirty="0" err="1">
                <a:solidFill>
                  <a:schemeClr val="accent6">
                    <a:lumMod val="50000"/>
                  </a:schemeClr>
                </a:solidFill>
              </a:rPr>
              <a:t>ными</a:t>
            </a:r>
            <a:r>
              <a:rPr lang="ru-RU" dirty="0">
                <a:solidFill>
                  <a:schemeClr val="accent6">
                    <a:lumMod val="50000"/>
                  </a:schemeClr>
                </a:solidFill>
              </a:rPr>
              <a:t> ресурсами (вычислительные мощности, объем памяти). Приложения, которым необходимо большое количество ресурсов, например </a:t>
            </a:r>
            <a:r>
              <a:rPr lang="ru-RU" dirty="0" err="1">
                <a:solidFill>
                  <a:schemeClr val="accent6">
                    <a:lumMod val="50000"/>
                  </a:schemeClr>
                </a:solidFill>
              </a:rPr>
              <a:t>ресурсоза</a:t>
            </a:r>
            <a:r>
              <a:rPr lang="ru-RU" dirty="0">
                <a:solidFill>
                  <a:schemeClr val="accent6">
                    <a:lumMod val="50000"/>
                  </a:schemeClr>
                </a:solidFill>
              </a:rPr>
              <a:t>- </a:t>
            </a:r>
            <a:r>
              <a:rPr lang="ru-RU" dirty="0" err="1">
                <a:solidFill>
                  <a:schemeClr val="accent6">
                    <a:lumMod val="50000"/>
                  </a:schemeClr>
                </a:solidFill>
              </a:rPr>
              <a:t>тратные</a:t>
            </a:r>
            <a:r>
              <a:rPr lang="ru-RU" dirty="0">
                <a:solidFill>
                  <a:schemeClr val="accent6">
                    <a:lumMod val="50000"/>
                  </a:schemeClr>
                </a:solidFill>
              </a:rPr>
              <a:t>  задачи моделирования  или распределенные  файловые  системы, используют возможность объединения ресурсов всей сети для решения своей задачи. При этом важны как объем дискового пространства для </a:t>
            </a:r>
            <a:r>
              <a:rPr lang="ru-RU" dirty="0" smtClean="0">
                <a:solidFill>
                  <a:schemeClr val="accent6">
                    <a:lumMod val="50000"/>
                  </a:schemeClr>
                </a:solidFill>
              </a:rPr>
              <a:t>хранения </a:t>
            </a:r>
            <a:r>
              <a:rPr lang="ru-RU" dirty="0">
                <a:solidFill>
                  <a:schemeClr val="accent6">
                    <a:lumMod val="50000"/>
                  </a:schemeClr>
                </a:solidFill>
              </a:rPr>
              <a:t>данных, так и пропускная способность сети.</a:t>
            </a:r>
          </a:p>
          <a:p>
            <a:pPr marL="342900" indent="-342900">
              <a:buFontTx/>
              <a:buAutoNum type="arabicPeriod" startAt="3"/>
              <a:defRPr/>
            </a:pPr>
            <a:r>
              <a:rPr lang="ru-RU" i="1" dirty="0">
                <a:solidFill>
                  <a:schemeClr val="accent6">
                    <a:lumMod val="50000"/>
                  </a:schemeClr>
                </a:solidFill>
              </a:rPr>
              <a:t>Повышенная </a:t>
            </a:r>
            <a:r>
              <a:rPr lang="ru-RU" i="1" dirty="0" err="1">
                <a:solidFill>
                  <a:schemeClr val="accent6">
                    <a:lumMod val="50000"/>
                  </a:schemeClr>
                </a:solidFill>
              </a:rPr>
              <a:t>масштабируемость</a:t>
            </a:r>
            <a:r>
              <a:rPr lang="ru-RU" i="1" dirty="0">
                <a:solidFill>
                  <a:schemeClr val="accent6">
                    <a:lumMod val="50000"/>
                  </a:schemeClr>
                </a:solidFill>
              </a:rPr>
              <a:t>. </a:t>
            </a:r>
            <a:r>
              <a:rPr lang="ru-RU" dirty="0">
                <a:solidFill>
                  <a:schemeClr val="accent6">
                    <a:lumMod val="50000"/>
                  </a:schemeClr>
                </a:solidFill>
              </a:rPr>
              <a:t>Поскольку в сетях Р2Р отсутствует сильный центральный механизм, важной задачей является повышение </a:t>
            </a:r>
            <a:r>
              <a:rPr lang="ru-RU" dirty="0" err="1">
                <a:solidFill>
                  <a:schemeClr val="accent6">
                    <a:lumMod val="50000"/>
                  </a:schemeClr>
                </a:solidFill>
              </a:rPr>
              <a:t>масштабируемости</a:t>
            </a:r>
            <a:r>
              <a:rPr lang="ru-RU" dirty="0">
                <a:solidFill>
                  <a:schemeClr val="accent6">
                    <a:lumMod val="50000"/>
                  </a:schemeClr>
                </a:solidFill>
              </a:rPr>
              <a:t> и надежности системы. </a:t>
            </a:r>
            <a:r>
              <a:rPr lang="ru-RU" dirty="0" err="1">
                <a:solidFill>
                  <a:schemeClr val="accent6">
                    <a:lumMod val="50000"/>
                  </a:schemeClr>
                </a:solidFill>
              </a:rPr>
              <a:t>Масштабируемость</a:t>
            </a:r>
            <a:r>
              <a:rPr lang="ru-RU" dirty="0">
                <a:solidFill>
                  <a:schemeClr val="accent6">
                    <a:lumMod val="50000"/>
                  </a:schemeClr>
                </a:solidFill>
              </a:rPr>
              <a:t> определяет количество систем, которые могут быть достигнуты из одного узла, сколь- ко систем могут функционировать одновременно, сколько пользователей может пользоваться сетью, сколько памяти может быть использовано. </a:t>
            </a:r>
          </a:p>
          <a:p>
            <a:pPr marL="342900" indent="-342900">
              <a:buFontTx/>
              <a:buAutoNum type="arabicPeriod" startAt="3"/>
              <a:defRPr/>
            </a:pPr>
            <a:endParaRPr lang="ru-RU" dirty="0"/>
          </a:p>
          <a:p>
            <a:pPr>
              <a:defRPr/>
            </a:pPr>
            <a:endParaRPr lang="ru-RU"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Задачи решаемые с помощью р2р систем (2)</a:t>
            </a:r>
            <a:endParaRPr lang="ru-RU" dirty="0"/>
          </a:p>
        </p:txBody>
      </p:sp>
      <p:sp>
        <p:nvSpPr>
          <p:cNvPr id="78851" name="Прямоугольник 2"/>
          <p:cNvSpPr>
            <a:spLocks noChangeArrowheads="1"/>
          </p:cNvSpPr>
          <p:nvPr/>
        </p:nvSpPr>
        <p:spPr bwMode="auto">
          <a:xfrm>
            <a:off x="357188" y="1571625"/>
            <a:ext cx="8643937" cy="3140075"/>
          </a:xfrm>
          <a:prstGeom prst="rect">
            <a:avLst/>
          </a:prstGeom>
          <a:noFill/>
          <a:ln w="9525">
            <a:noFill/>
            <a:miter lim="800000"/>
            <a:headEnd/>
            <a:tailEnd/>
          </a:ln>
        </p:spPr>
        <p:txBody>
          <a:bodyPr>
            <a:spAutoFit/>
          </a:bodyPr>
          <a:lstStyle/>
          <a:p>
            <a:pPr marL="342900" indent="-342900">
              <a:buFontTx/>
              <a:buAutoNum type="arabicPeriod" startAt="3"/>
            </a:pPr>
            <a:r>
              <a:rPr lang="ru-RU" dirty="0">
                <a:solidFill>
                  <a:schemeClr val="accent6">
                    <a:lumMod val="50000"/>
                  </a:schemeClr>
                </a:solidFill>
              </a:rPr>
              <a:t>Надежность сети определяется такими параметрами как количество сбоев в работе сети, отношение времени простоя к общему времени работы, до- </a:t>
            </a:r>
            <a:r>
              <a:rPr lang="ru-RU" dirty="0" err="1">
                <a:solidFill>
                  <a:schemeClr val="accent6">
                    <a:lumMod val="50000"/>
                  </a:schemeClr>
                </a:solidFill>
              </a:rPr>
              <a:t>ступностью</a:t>
            </a:r>
            <a:r>
              <a:rPr lang="ru-RU" dirty="0">
                <a:solidFill>
                  <a:schemeClr val="accent6">
                    <a:lumMod val="50000"/>
                  </a:schemeClr>
                </a:solidFill>
              </a:rPr>
              <a:t> ресурсов и т.д. Таким образом, основной проблемой становит- </a:t>
            </a:r>
            <a:r>
              <a:rPr lang="ru-RU" dirty="0" err="1">
                <a:solidFill>
                  <a:schemeClr val="accent6">
                    <a:lumMod val="50000"/>
                  </a:schemeClr>
                </a:solidFill>
              </a:rPr>
              <a:t>ся</a:t>
            </a:r>
            <a:r>
              <a:rPr lang="ru-RU" dirty="0">
                <a:solidFill>
                  <a:schemeClr val="accent6">
                    <a:lumMod val="50000"/>
                  </a:schemeClr>
                </a:solidFill>
              </a:rPr>
              <a:t> разработка новых алгоритмов обнаружения ресурсов, на которых </a:t>
            </a:r>
            <a:r>
              <a:rPr lang="ru-RU" dirty="0" err="1">
                <a:solidFill>
                  <a:schemeClr val="accent6">
                    <a:lumMod val="50000"/>
                  </a:schemeClr>
                </a:solidFill>
              </a:rPr>
              <a:t>бази</a:t>
            </a:r>
            <a:r>
              <a:rPr lang="ru-RU" dirty="0">
                <a:solidFill>
                  <a:schemeClr val="accent6">
                    <a:lumMod val="50000"/>
                  </a:schemeClr>
                </a:solidFill>
              </a:rPr>
              <a:t>- </a:t>
            </a:r>
            <a:r>
              <a:rPr lang="ru-RU" dirty="0" err="1">
                <a:solidFill>
                  <a:schemeClr val="accent6">
                    <a:lumMod val="50000"/>
                  </a:schemeClr>
                </a:solidFill>
              </a:rPr>
              <a:t>руются</a:t>
            </a:r>
            <a:r>
              <a:rPr lang="ru-RU" dirty="0">
                <a:solidFill>
                  <a:schemeClr val="accent6">
                    <a:lumMod val="50000"/>
                  </a:schemeClr>
                </a:solidFill>
              </a:rPr>
              <a:t> новые P2P платформы</a:t>
            </a:r>
          </a:p>
          <a:p>
            <a:pPr marL="342900" indent="-342900">
              <a:buFontTx/>
              <a:buAutoNum type="arabicPeriod" startAt="3"/>
            </a:pPr>
            <a:r>
              <a:rPr lang="ru-RU" i="1" dirty="0">
                <a:solidFill>
                  <a:schemeClr val="accent6">
                    <a:lumMod val="50000"/>
                  </a:schemeClr>
                </a:solidFill>
              </a:rPr>
              <a:t>Анонимность. </a:t>
            </a:r>
            <a:r>
              <a:rPr lang="ru-RU" dirty="0">
                <a:solidFill>
                  <a:schemeClr val="accent6">
                    <a:lumMod val="50000"/>
                  </a:schemeClr>
                </a:solidFill>
              </a:rPr>
              <a:t>Бывает, пользователь не желает, чтобы другие пользователи или поставщики услуг знали о его нахождении в сети. При использовании центрального сервера трудно обеспечить анонимность, так как серверу, как правило, необходимо идентифицировать клиента, по крайней мере через интернет адрес. При использования P2P-сети пользователи могут избежать предоставления любой информацию о себе</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85728"/>
            <a:ext cx="8686800" cy="838200"/>
          </a:xfrm>
        </p:spPr>
        <p:txBody>
          <a:bodyPr/>
          <a:lstStyle/>
          <a:p>
            <a:pPr>
              <a:defRPr/>
            </a:pPr>
            <a:r>
              <a:rPr lang="ru-RU" dirty="0" smtClean="0"/>
              <a:t>Принципы построения РС Р2Р</a:t>
            </a:r>
            <a:endParaRPr lang="ru-RU" dirty="0"/>
          </a:p>
        </p:txBody>
      </p:sp>
      <p:sp>
        <p:nvSpPr>
          <p:cNvPr id="79875" name="Содержимое 2"/>
          <p:cNvSpPr>
            <a:spLocks noGrp="1"/>
          </p:cNvSpPr>
          <p:nvPr>
            <p:ph idx="1"/>
          </p:nvPr>
        </p:nvSpPr>
        <p:spPr>
          <a:xfrm>
            <a:off x="285720" y="1143000"/>
            <a:ext cx="8686830" cy="1428744"/>
          </a:xfrm>
        </p:spPr>
        <p:txBody>
          <a:bodyPr/>
          <a:lstStyle/>
          <a:p>
            <a:r>
              <a:rPr lang="ru-RU" sz="1600" dirty="0" smtClean="0"/>
              <a:t>В распределенной системе Р2Р каждый узел участник знает некоторое число логических </a:t>
            </a:r>
            <a:r>
              <a:rPr lang="ru-RU" sz="1600" b="1" dirty="0" smtClean="0"/>
              <a:t>соседей</a:t>
            </a:r>
            <a:r>
              <a:rPr lang="ru-RU" sz="1600" dirty="0" smtClean="0"/>
              <a:t> с которыми он может поддерживать обмен напрямую, без посредников, посылая и получая в ответ сообщения по сети.</a:t>
            </a:r>
          </a:p>
          <a:p>
            <a:r>
              <a:rPr lang="ru-RU" sz="1600" dirty="0" smtClean="0"/>
              <a:t>Этот набор соседей формирует логический граф связности для всех узлов системы. Это граф часто называют </a:t>
            </a:r>
            <a:r>
              <a:rPr lang="ru-RU" sz="1600" b="1" dirty="0" smtClean="0"/>
              <a:t>наложенной</a:t>
            </a:r>
            <a:r>
              <a:rPr lang="ru-RU" sz="1600" dirty="0" smtClean="0"/>
              <a:t> сетью Р2Р (</a:t>
            </a:r>
            <a:r>
              <a:rPr lang="en-US" sz="1600" dirty="0" smtClean="0"/>
              <a:t>overlay network)</a:t>
            </a:r>
            <a:r>
              <a:rPr lang="ru-RU" sz="1600" dirty="0" smtClean="0"/>
              <a:t>.</a:t>
            </a:r>
          </a:p>
        </p:txBody>
      </p:sp>
      <p:pic>
        <p:nvPicPr>
          <p:cNvPr id="173058" name="Picture 2"/>
          <p:cNvPicPr>
            <a:picLocks noChangeAspect="1" noChangeArrowheads="1"/>
          </p:cNvPicPr>
          <p:nvPr/>
        </p:nvPicPr>
        <p:blipFill>
          <a:blip r:embed="rId2" cstate="print"/>
          <a:srcRect/>
          <a:stretch>
            <a:fillRect/>
          </a:stretch>
        </p:blipFill>
        <p:spPr bwMode="auto">
          <a:xfrm>
            <a:off x="285720" y="3143248"/>
            <a:ext cx="3286116" cy="2285387"/>
          </a:xfrm>
          <a:prstGeom prst="rect">
            <a:avLst/>
          </a:prstGeom>
          <a:noFill/>
          <a:ln w="9525">
            <a:noFill/>
            <a:miter lim="800000"/>
            <a:headEnd/>
            <a:tailEnd/>
          </a:ln>
          <a:effectLst/>
        </p:spPr>
      </p:pic>
      <p:sp>
        <p:nvSpPr>
          <p:cNvPr id="5" name="Прямоугольник 4"/>
          <p:cNvSpPr/>
          <p:nvPr/>
        </p:nvSpPr>
        <p:spPr>
          <a:xfrm>
            <a:off x="3214678" y="2428868"/>
            <a:ext cx="5500694" cy="3539430"/>
          </a:xfrm>
          <a:prstGeom prst="rect">
            <a:avLst/>
          </a:prstGeom>
        </p:spPr>
        <p:txBody>
          <a:bodyPr wrap="square">
            <a:spAutoFit/>
          </a:bodyPr>
          <a:lstStyle/>
          <a:p>
            <a:r>
              <a:rPr lang="ru-RU" sz="1600" dirty="0" smtClean="0">
                <a:solidFill>
                  <a:schemeClr val="accent6">
                    <a:lumMod val="50000"/>
                  </a:schemeClr>
                </a:solidFill>
              </a:rPr>
              <a:t>Системы Р2Р должны соответствовать следующим критериям:</a:t>
            </a:r>
          </a:p>
          <a:p>
            <a:pPr lvl="1"/>
            <a:r>
              <a:rPr lang="ru-RU" sz="1600" b="1" dirty="0" err="1" smtClean="0">
                <a:solidFill>
                  <a:schemeClr val="accent6">
                    <a:lumMod val="50000"/>
                  </a:schemeClr>
                </a:solidFill>
              </a:rPr>
              <a:t>Самооганизация</a:t>
            </a:r>
            <a:r>
              <a:rPr lang="ru-RU" sz="1600" b="1" dirty="0" smtClean="0">
                <a:solidFill>
                  <a:schemeClr val="accent6">
                    <a:lumMod val="50000"/>
                  </a:schemeClr>
                </a:solidFill>
              </a:rPr>
              <a:t>:</a:t>
            </a:r>
            <a:r>
              <a:rPr lang="ru-RU" sz="1600" dirty="0" smtClean="0">
                <a:solidFill>
                  <a:schemeClr val="accent6">
                    <a:lumMod val="50000"/>
                  </a:schemeClr>
                </a:solidFill>
              </a:rPr>
              <a:t>  система самостоятельно адаптируется к подключению  или отключению узла к системе. Пиры используют локальную информацию получаемую от своих соседей для организации взаимодействия друг с другом.</a:t>
            </a:r>
          </a:p>
          <a:p>
            <a:pPr lvl="1"/>
            <a:r>
              <a:rPr lang="ru-RU" sz="1600" b="1" dirty="0" err="1" smtClean="0">
                <a:solidFill>
                  <a:schemeClr val="accent6">
                    <a:lumMod val="50000"/>
                  </a:schemeClr>
                </a:solidFill>
              </a:rPr>
              <a:t>Распределенность</a:t>
            </a:r>
            <a:r>
              <a:rPr lang="ru-RU" sz="1600" b="1" dirty="0" smtClean="0">
                <a:solidFill>
                  <a:schemeClr val="accent6">
                    <a:lumMod val="50000"/>
                  </a:schemeClr>
                </a:solidFill>
              </a:rPr>
              <a:t>: </a:t>
            </a:r>
            <a:r>
              <a:rPr lang="ru-RU" sz="1600" dirty="0" smtClean="0">
                <a:solidFill>
                  <a:schemeClr val="accent6">
                    <a:lumMod val="50000"/>
                  </a:schemeClr>
                </a:solidFill>
              </a:rPr>
              <a:t>отсутствует централизованное управление поведением узла в системе.</a:t>
            </a:r>
          </a:p>
          <a:p>
            <a:pPr lvl="1"/>
            <a:r>
              <a:rPr lang="ru-RU" sz="1600" b="1" dirty="0" err="1" smtClean="0">
                <a:solidFill>
                  <a:schemeClr val="accent6">
                    <a:lumMod val="50000"/>
                  </a:schemeClr>
                </a:solidFill>
              </a:rPr>
              <a:t>Масштабируемость</a:t>
            </a:r>
            <a:r>
              <a:rPr lang="ru-RU" sz="1600" b="1" dirty="0" smtClean="0">
                <a:solidFill>
                  <a:schemeClr val="accent6">
                    <a:lumMod val="50000"/>
                  </a:schemeClr>
                </a:solidFill>
              </a:rPr>
              <a:t>:</a:t>
            </a:r>
            <a:r>
              <a:rPr lang="ru-RU" sz="1600" dirty="0" smtClean="0">
                <a:solidFill>
                  <a:schemeClr val="accent6">
                    <a:lumMod val="50000"/>
                  </a:schemeClr>
                </a:solidFill>
              </a:rPr>
              <a:t> система может масштабироваться неограниченно избегая таким образом проблем «бутылочного горла», отказов отдельных узлов и проблем перегрузки узлов.</a:t>
            </a:r>
          </a:p>
        </p:txBody>
      </p:sp>
      <p:pic>
        <p:nvPicPr>
          <p:cNvPr id="173059" name="Picture 3"/>
          <p:cNvPicPr>
            <a:picLocks noChangeAspect="1" noChangeArrowheads="1"/>
          </p:cNvPicPr>
          <p:nvPr/>
        </p:nvPicPr>
        <p:blipFill>
          <a:blip r:embed="rId3" cstate="print"/>
          <a:srcRect/>
          <a:stretch>
            <a:fillRect/>
          </a:stretch>
        </p:blipFill>
        <p:spPr bwMode="auto">
          <a:xfrm>
            <a:off x="500034" y="5572140"/>
            <a:ext cx="2652715" cy="386263"/>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Признаки Классификация систем Р2Р</a:t>
            </a:r>
            <a:endParaRPr lang="ru-RU" dirty="0"/>
          </a:p>
        </p:txBody>
      </p:sp>
      <p:sp>
        <p:nvSpPr>
          <p:cNvPr id="80899" name="Содержимое 2"/>
          <p:cNvSpPr>
            <a:spLocks noGrp="1"/>
          </p:cNvSpPr>
          <p:nvPr>
            <p:ph idx="1"/>
          </p:nvPr>
        </p:nvSpPr>
        <p:spPr/>
        <p:txBody>
          <a:bodyPr/>
          <a:lstStyle/>
          <a:p>
            <a:r>
              <a:rPr lang="ru-RU" dirty="0" smtClean="0"/>
              <a:t>Системы Р2Р можно классифицировать по двум признакам:</a:t>
            </a:r>
          </a:p>
          <a:p>
            <a:pPr lvl="1"/>
            <a:r>
              <a:rPr lang="ru-RU" dirty="0" smtClean="0"/>
              <a:t>По степени централизации распределенной системы.</a:t>
            </a:r>
          </a:p>
          <a:p>
            <a:pPr lvl="1"/>
            <a:r>
              <a:rPr lang="ru-RU" dirty="0" smtClean="0"/>
              <a:t>По наличию или отсутствию структуры распределенной системы.</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143248"/>
            <a:ext cx="8686800" cy="838200"/>
          </a:xfrm>
        </p:spPr>
        <p:txBody>
          <a:bodyPr>
            <a:normAutofit fontScale="90000"/>
          </a:bodyPr>
          <a:lstStyle/>
          <a:p>
            <a:pPr>
              <a:defRPr/>
            </a:pPr>
            <a:r>
              <a:rPr lang="ru-RU" dirty="0" smtClean="0"/>
              <a:t>Классификация Р2Р систем по степени их Централизации</a:t>
            </a:r>
            <a:endParaRPr lang="ru-RU"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Централизованные Р2Р системы</a:t>
            </a:r>
            <a:endParaRPr lang="ru-RU" dirty="0"/>
          </a:p>
        </p:txBody>
      </p:sp>
      <p:sp>
        <p:nvSpPr>
          <p:cNvPr id="82947" name="Содержимое 2"/>
          <p:cNvSpPr>
            <a:spLocks noGrp="1"/>
          </p:cNvSpPr>
          <p:nvPr>
            <p:ph idx="1"/>
          </p:nvPr>
        </p:nvSpPr>
        <p:spPr>
          <a:xfrm>
            <a:off x="304800" y="1554163"/>
            <a:ext cx="8686800" cy="2232025"/>
          </a:xfrm>
        </p:spPr>
        <p:txBody>
          <a:bodyPr/>
          <a:lstStyle/>
          <a:p>
            <a:r>
              <a:rPr lang="ru-RU" sz="1800" smtClean="0"/>
              <a:t>В этом случае некоторая группа узлов отвечает за выполнение критически важных для всей системы операций, например:</a:t>
            </a:r>
          </a:p>
          <a:p>
            <a:pPr lvl="1"/>
            <a:r>
              <a:rPr lang="ru-RU" sz="1800" smtClean="0"/>
              <a:t>Аутентификация пиров в системе.</a:t>
            </a:r>
          </a:p>
          <a:p>
            <a:pPr lvl="1"/>
            <a:r>
              <a:rPr lang="ru-RU" sz="1800" smtClean="0"/>
              <a:t>Определение расположения узлов и ресурсов принадлежащих узлам. </a:t>
            </a:r>
          </a:p>
          <a:p>
            <a:r>
              <a:rPr lang="ru-RU" sz="1800" smtClean="0"/>
              <a:t>Эти управляющие узлы могут располагаться в одной </a:t>
            </a:r>
            <a:r>
              <a:rPr lang="en-US" sz="1800" smtClean="0"/>
              <a:t>LAN</a:t>
            </a:r>
            <a:r>
              <a:rPr lang="ru-RU" sz="1800" smtClean="0"/>
              <a:t>, но могут быть разбросаны географически, но в любом случае между ними должны существовать широкополосные каналы связи.</a:t>
            </a:r>
          </a:p>
        </p:txBody>
      </p:sp>
      <p:pic>
        <p:nvPicPr>
          <p:cNvPr id="82948" name="Picture 2"/>
          <p:cNvPicPr>
            <a:picLocks noChangeAspect="1" noChangeArrowheads="1"/>
          </p:cNvPicPr>
          <p:nvPr/>
        </p:nvPicPr>
        <p:blipFill>
          <a:blip r:embed="rId2" cstate="print"/>
          <a:srcRect/>
          <a:stretch>
            <a:fillRect/>
          </a:stretch>
        </p:blipFill>
        <p:spPr bwMode="auto">
          <a:xfrm>
            <a:off x="142875" y="4143375"/>
            <a:ext cx="4435475" cy="2105025"/>
          </a:xfrm>
          <a:prstGeom prst="rect">
            <a:avLst/>
          </a:prstGeom>
          <a:noFill/>
          <a:ln w="9525">
            <a:noFill/>
            <a:miter lim="800000"/>
            <a:headEnd/>
            <a:tailEnd/>
          </a:ln>
        </p:spPr>
      </p:pic>
      <p:sp>
        <p:nvSpPr>
          <p:cNvPr id="82949" name="Прямоугольник 4"/>
          <p:cNvSpPr>
            <a:spLocks noChangeArrowheads="1"/>
          </p:cNvSpPr>
          <p:nvPr/>
        </p:nvSpPr>
        <p:spPr bwMode="auto">
          <a:xfrm>
            <a:off x="4643438" y="3714750"/>
            <a:ext cx="4357687" cy="2800350"/>
          </a:xfrm>
          <a:prstGeom prst="rect">
            <a:avLst/>
          </a:prstGeom>
          <a:noFill/>
          <a:ln w="9525">
            <a:noFill/>
            <a:miter lim="800000"/>
            <a:headEnd/>
            <a:tailEnd/>
          </a:ln>
        </p:spPr>
        <p:txBody>
          <a:bodyPr>
            <a:spAutoFit/>
          </a:bodyPr>
          <a:lstStyle/>
          <a:p>
            <a:r>
              <a:rPr lang="ru-RU" sz="1600" dirty="0"/>
              <a:t>	</a:t>
            </a:r>
            <a:r>
              <a:rPr lang="ru-RU" sz="1600" dirty="0">
                <a:solidFill>
                  <a:schemeClr val="accent6">
                    <a:lumMod val="50000"/>
                  </a:schemeClr>
                </a:solidFill>
              </a:rPr>
              <a:t>Пример: </a:t>
            </a:r>
            <a:r>
              <a:rPr lang="en-US" sz="1600" dirty="0">
                <a:solidFill>
                  <a:schemeClr val="accent6">
                    <a:lumMod val="50000"/>
                  </a:schemeClr>
                </a:solidFill>
              </a:rPr>
              <a:t>Napster</a:t>
            </a:r>
            <a:endParaRPr lang="ru-RU" sz="1600" dirty="0">
              <a:solidFill>
                <a:schemeClr val="accent6">
                  <a:lumMod val="50000"/>
                </a:schemeClr>
              </a:solidFill>
            </a:endParaRPr>
          </a:p>
          <a:p>
            <a:pPr>
              <a:buFont typeface="Wingdings" pitchFamily="2" charset="2"/>
              <a:buChar char="ü"/>
            </a:pPr>
            <a:r>
              <a:rPr lang="ru-RU" sz="1600" dirty="0">
                <a:solidFill>
                  <a:schemeClr val="accent6">
                    <a:lumMod val="50000"/>
                  </a:schemeClr>
                </a:solidFill>
              </a:rPr>
              <a:t>Узел </a:t>
            </a:r>
            <a:r>
              <a:rPr lang="en-US" sz="1600" dirty="0">
                <a:solidFill>
                  <a:schemeClr val="accent6">
                    <a:lumMod val="50000"/>
                  </a:schemeClr>
                </a:solidFill>
              </a:rPr>
              <a:t>S </a:t>
            </a:r>
            <a:r>
              <a:rPr lang="ru-RU" sz="1600" dirty="0">
                <a:solidFill>
                  <a:schemeClr val="accent6">
                    <a:lumMod val="50000"/>
                  </a:schemeClr>
                </a:solidFill>
              </a:rPr>
              <a:t>посылает запрос на определение места размещения некоторых данных к </a:t>
            </a:r>
          </a:p>
          <a:p>
            <a:r>
              <a:rPr lang="ru-RU" sz="1600" dirty="0">
                <a:solidFill>
                  <a:schemeClr val="accent6">
                    <a:lumMod val="50000"/>
                  </a:schemeClr>
                </a:solidFill>
              </a:rPr>
              <a:t>управляющим узлам (</a:t>
            </a:r>
            <a:r>
              <a:rPr lang="en-US" sz="1600" dirty="0">
                <a:solidFill>
                  <a:schemeClr val="accent6">
                    <a:lumMod val="50000"/>
                  </a:schemeClr>
                </a:solidFill>
              </a:rPr>
              <a:t>core nodes). </a:t>
            </a:r>
            <a:endParaRPr lang="ru-RU" sz="1600" dirty="0">
              <a:solidFill>
                <a:schemeClr val="accent6">
                  <a:lumMod val="50000"/>
                </a:schemeClr>
              </a:solidFill>
            </a:endParaRPr>
          </a:p>
          <a:p>
            <a:pPr>
              <a:buFont typeface="Wingdings" pitchFamily="2" charset="2"/>
              <a:buChar char="ü"/>
            </a:pPr>
            <a:r>
              <a:rPr lang="ru-RU" sz="1600" dirty="0">
                <a:solidFill>
                  <a:schemeClr val="accent6">
                    <a:lumMod val="50000"/>
                  </a:schemeClr>
                </a:solidFill>
              </a:rPr>
              <a:t>На основе имеющегося у них глобального индекса управляющий узел </a:t>
            </a:r>
            <a:r>
              <a:rPr lang="ru-RU" sz="1600" dirty="0" err="1">
                <a:solidFill>
                  <a:schemeClr val="accent6">
                    <a:lumMod val="50000"/>
                  </a:schemeClr>
                </a:solidFill>
              </a:rPr>
              <a:t>форвардирует</a:t>
            </a:r>
            <a:r>
              <a:rPr lang="ru-RU" sz="1600" dirty="0">
                <a:solidFill>
                  <a:schemeClr val="accent6">
                    <a:lumMod val="50000"/>
                  </a:schemeClr>
                </a:solidFill>
              </a:rPr>
              <a:t> запрос к узлам  А и В.</a:t>
            </a:r>
          </a:p>
          <a:p>
            <a:pPr>
              <a:buFont typeface="Wingdings" pitchFamily="2" charset="2"/>
              <a:buChar char="ü"/>
            </a:pPr>
            <a:r>
              <a:rPr lang="ru-RU" sz="1600" dirty="0">
                <a:solidFill>
                  <a:schemeClr val="accent6">
                    <a:lumMod val="50000"/>
                  </a:schemeClr>
                </a:solidFill>
              </a:rPr>
              <a:t>Узлы А и В отвечают напрямую </a:t>
            </a:r>
            <a:r>
              <a:rPr lang="en-US" sz="1600" dirty="0">
                <a:solidFill>
                  <a:schemeClr val="accent6">
                    <a:lumMod val="50000"/>
                  </a:schemeClr>
                </a:solidFill>
              </a:rPr>
              <a:t>S.</a:t>
            </a:r>
          </a:p>
          <a:p>
            <a:pPr>
              <a:buFont typeface="Wingdings" pitchFamily="2" charset="2"/>
              <a:buChar char="ü"/>
            </a:pPr>
            <a:r>
              <a:rPr lang="ru-RU" sz="1600" dirty="0">
                <a:solidFill>
                  <a:schemeClr val="accent6">
                    <a:lumMod val="50000"/>
                  </a:schemeClr>
                </a:solidFill>
              </a:rPr>
              <a:t>При отправке запроса </a:t>
            </a:r>
            <a:r>
              <a:rPr lang="en-US" sz="1600" dirty="0">
                <a:solidFill>
                  <a:schemeClr val="accent6">
                    <a:lumMod val="50000"/>
                  </a:schemeClr>
                </a:solidFill>
              </a:rPr>
              <a:t>S </a:t>
            </a:r>
            <a:r>
              <a:rPr lang="ru-RU" sz="1600" dirty="0">
                <a:solidFill>
                  <a:schemeClr val="accent6">
                    <a:lumMod val="50000"/>
                  </a:schemeClr>
                </a:solidFill>
              </a:rPr>
              <a:t>устанавливает таймер, по истечение которого, он выбирает узел из числа ответивших ему.</a:t>
            </a:r>
            <a:r>
              <a:rPr lang="en-US" sz="1600" dirty="0">
                <a:solidFill>
                  <a:schemeClr val="accent6">
                    <a:lumMod val="50000"/>
                  </a:schemeClr>
                </a:solidFill>
              </a:rPr>
              <a:t> </a:t>
            </a:r>
            <a:endParaRPr lang="ru-RU" sz="1600" dirty="0">
              <a:solidFill>
                <a:schemeClr val="accent6">
                  <a:lumMod val="50000"/>
                </a:schemeClr>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Недостатки централизованных </a:t>
            </a:r>
            <a:r>
              <a:rPr lang="en-US" dirty="0" smtClean="0"/>
              <a:t>P2P</a:t>
            </a:r>
            <a:r>
              <a:rPr lang="ru-RU" dirty="0" smtClean="0"/>
              <a:t> систем</a:t>
            </a:r>
            <a:endParaRPr lang="ru-RU" dirty="0"/>
          </a:p>
        </p:txBody>
      </p:sp>
      <p:sp>
        <p:nvSpPr>
          <p:cNvPr id="83971" name="Содержимое 2"/>
          <p:cNvSpPr>
            <a:spLocks noGrp="1"/>
          </p:cNvSpPr>
          <p:nvPr>
            <p:ph idx="1"/>
          </p:nvPr>
        </p:nvSpPr>
        <p:spPr/>
        <p:txBody>
          <a:bodyPr/>
          <a:lstStyle/>
          <a:p>
            <a:r>
              <a:rPr lang="ru-RU" sz="2400" dirty="0" smtClean="0"/>
              <a:t>Управляющие сервера являются потенциальными точками отказа.</a:t>
            </a:r>
          </a:p>
          <a:p>
            <a:r>
              <a:rPr lang="ru-RU" sz="2400" dirty="0" smtClean="0"/>
              <a:t>Такое решение является плохо масштабируемым.</a:t>
            </a:r>
          </a:p>
          <a:p>
            <a:r>
              <a:rPr lang="ru-RU" sz="2400" dirty="0" smtClean="0"/>
              <a:t>Эти недостатки отсутствуют в частично централизованных (гибридных) системах (рассматриваются в разделе гибридные архитектуры </a:t>
            </a:r>
            <a:r>
              <a:rPr lang="ru-RU" sz="2400" smtClean="0"/>
              <a:t>Р2Р систем).</a:t>
            </a:r>
            <a:endParaRPr lang="ru-RU" sz="2400" dirty="0" smtClean="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Децентрализованные архитектуры Р2Р Систем</a:t>
            </a:r>
            <a:endParaRPr lang="ru-RU" dirty="0"/>
          </a:p>
        </p:txBody>
      </p:sp>
      <p:sp>
        <p:nvSpPr>
          <p:cNvPr id="84995" name="Содержимое 2"/>
          <p:cNvSpPr>
            <a:spLocks noGrp="1"/>
          </p:cNvSpPr>
          <p:nvPr>
            <p:ph idx="1"/>
          </p:nvPr>
        </p:nvSpPr>
        <p:spPr>
          <a:xfrm>
            <a:off x="214313" y="1500188"/>
            <a:ext cx="8686800" cy="5214937"/>
          </a:xfrm>
        </p:spPr>
        <p:txBody>
          <a:bodyPr/>
          <a:lstStyle/>
          <a:p>
            <a:r>
              <a:rPr lang="ru-RU" sz="2400" smtClean="0"/>
              <a:t>При очень большом числе пиров гибридные системы не способны обеспечить корректную обработку всех запросов. Они перегружены запросами и не способны их обработать за приемлемое время.</a:t>
            </a:r>
          </a:p>
          <a:p>
            <a:r>
              <a:rPr lang="ru-RU" sz="2400" smtClean="0"/>
              <a:t>В децентрализованных системах каждый пир принадлежащий к наложенной сети обеспечивает обзор ресурсов только у своих  логических соседей.  </a:t>
            </a:r>
          </a:p>
          <a:p>
            <a:r>
              <a:rPr lang="ru-RU" sz="2400" smtClean="0"/>
              <a:t>Для обеспечения устойчивости к отказам отдельных узлов информация о ресурсах принадлежащих каждому пиру реплицируется всем его соседям по наложенной сети.</a:t>
            </a:r>
          </a:p>
          <a:p>
            <a:r>
              <a:rPr lang="ru-RU" sz="2400" smtClean="0"/>
              <a:t>Децентрализованная система не имеет точек единственного отказа, однако она менее эффективна чем соответствующая централизованная система.</a:t>
            </a:r>
          </a:p>
          <a:p>
            <a:endParaRPr lang="ru-RU" sz="1600" smtClean="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85728"/>
            <a:ext cx="8401080" cy="838200"/>
          </a:xfrm>
        </p:spPr>
        <p:txBody>
          <a:bodyPr>
            <a:normAutofit fontScale="90000"/>
          </a:bodyPr>
          <a:lstStyle/>
          <a:p>
            <a:pPr>
              <a:defRPr/>
            </a:pPr>
            <a:r>
              <a:rPr lang="ru-RU" dirty="0" smtClean="0"/>
              <a:t>Пример ДЕЦЕНТРАЛИЗОВАННОЙ </a:t>
            </a:r>
            <a:r>
              <a:rPr lang="en-US" dirty="0" smtClean="0"/>
              <a:t>P2P Gnutella</a:t>
            </a:r>
            <a:endParaRPr lang="ru-RU" dirty="0"/>
          </a:p>
        </p:txBody>
      </p:sp>
      <p:sp>
        <p:nvSpPr>
          <p:cNvPr id="86019" name="Содержимое 2"/>
          <p:cNvSpPr>
            <a:spLocks noGrp="1"/>
          </p:cNvSpPr>
          <p:nvPr>
            <p:ph idx="1"/>
          </p:nvPr>
        </p:nvSpPr>
        <p:spPr>
          <a:xfrm>
            <a:off x="4357686" y="1214438"/>
            <a:ext cx="4329114" cy="5500710"/>
          </a:xfrm>
        </p:spPr>
        <p:txBody>
          <a:bodyPr/>
          <a:lstStyle/>
          <a:p>
            <a:r>
              <a:rPr lang="ru-RU" sz="1600" dirty="0" smtClean="0"/>
              <a:t>В системе </a:t>
            </a:r>
            <a:r>
              <a:rPr lang="en-US" sz="1600" dirty="0" smtClean="0"/>
              <a:t>Gnutella </a:t>
            </a:r>
            <a:r>
              <a:rPr lang="ru-RU" sz="1600" dirty="0" smtClean="0"/>
              <a:t>поиск и предоставление сервисов производится путем процедуры пошагового поиска, в которой могут участвовать все узлы, входящие в сеть.</a:t>
            </a:r>
          </a:p>
          <a:p>
            <a:r>
              <a:rPr lang="ru-RU" sz="1600" dirty="0" smtClean="0"/>
              <a:t>Каждый узел содержит таблицу соседей, содержащую IP адрес и порт известного узла </a:t>
            </a:r>
            <a:r>
              <a:rPr lang="ru-RU" sz="1600" dirty="0" err="1" smtClean="0"/>
              <a:t>Gnutella</a:t>
            </a:r>
            <a:r>
              <a:rPr lang="ru-RU" sz="1600" dirty="0" smtClean="0"/>
              <a:t>. </a:t>
            </a:r>
          </a:p>
          <a:p>
            <a:r>
              <a:rPr lang="ru-RU" sz="1600" dirty="0" smtClean="0"/>
              <a:t>При запуске новый узел </a:t>
            </a:r>
            <a:r>
              <a:rPr lang="ru-RU" sz="1600" dirty="0" err="1" smtClean="0"/>
              <a:t>Gnutella</a:t>
            </a:r>
            <a:r>
              <a:rPr lang="ru-RU" sz="1600" dirty="0" smtClean="0"/>
              <a:t> переходит в режим начальной загрузки, в котором посредством одного из доступных источников (список узлов на одном из узлов интернет; внутренний предустановленный список узлов и др.) формирует начальный список соседей. </a:t>
            </a:r>
          </a:p>
          <a:p>
            <a:r>
              <a:rPr lang="ru-RU" sz="1600" dirty="0" smtClean="0"/>
              <a:t>После чего, соседям высылается сообщение обнаружения, пересылаемое далее по цепочке систем. Таким образом обеспечивается  обнаружение  ресурсов, предоставляемых  всеми  узлами  подключенными к сети.</a:t>
            </a:r>
          </a:p>
        </p:txBody>
      </p:sp>
      <p:pic>
        <p:nvPicPr>
          <p:cNvPr id="171010" name="Picture 2"/>
          <p:cNvPicPr>
            <a:picLocks noChangeAspect="1" noChangeArrowheads="1"/>
          </p:cNvPicPr>
          <p:nvPr/>
        </p:nvPicPr>
        <p:blipFill>
          <a:blip r:embed="rId2" cstate="print"/>
          <a:srcRect/>
          <a:stretch>
            <a:fillRect/>
          </a:stretch>
        </p:blipFill>
        <p:spPr bwMode="auto">
          <a:xfrm>
            <a:off x="285720" y="1357298"/>
            <a:ext cx="4000528" cy="301690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643182"/>
            <a:ext cx="8686800" cy="838200"/>
          </a:xfrm>
        </p:spPr>
        <p:txBody>
          <a:bodyPr/>
          <a:lstStyle/>
          <a:p>
            <a:pPr>
              <a:defRPr/>
            </a:pPr>
            <a:r>
              <a:rPr lang="ru-RU" dirty="0" smtClean="0"/>
              <a:t>Гибридные архитектуры р2р систем</a:t>
            </a:r>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4" name="Заголовок 1"/>
          <p:cNvSpPr txBox="1">
            <a:spLocks/>
          </p:cNvSpPr>
          <p:nvPr/>
        </p:nvSpPr>
        <p:spPr>
          <a:xfrm>
            <a:off x="285720" y="2643182"/>
            <a:ext cx="8686800" cy="838200"/>
          </a:xfrm>
          <a:prstGeom prst="rect">
            <a:avLst/>
          </a:prstGeom>
        </p:spPr>
        <p:txBody>
          <a:bodyPr vert="horz" anchor="ct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ru-RU"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Эволюция многоуровневой архитектуры</a:t>
            </a:r>
            <a:endParaRPr kumimoji="0" lang="ru-RU"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Гибридные архитектуры р2р</a:t>
            </a:r>
            <a:endParaRPr lang="ru-RU" dirty="0"/>
          </a:p>
        </p:txBody>
      </p:sp>
      <p:sp>
        <p:nvSpPr>
          <p:cNvPr id="106499" name="Содержимое 2"/>
          <p:cNvSpPr>
            <a:spLocks noGrp="1"/>
          </p:cNvSpPr>
          <p:nvPr>
            <p:ph idx="1"/>
          </p:nvPr>
        </p:nvSpPr>
        <p:spPr>
          <a:xfrm>
            <a:off x="304800" y="1554163"/>
            <a:ext cx="8686800" cy="2589212"/>
          </a:xfrm>
        </p:spPr>
        <p:txBody>
          <a:bodyPr/>
          <a:lstStyle/>
          <a:p>
            <a:r>
              <a:rPr lang="ru-RU" smtClean="0"/>
              <a:t>Существует множество архитектур РС в которых успешно сочетаются архитектуры клиент сервер и децентрализованные архитектуры Р2Р систем.</a:t>
            </a:r>
          </a:p>
          <a:p>
            <a:pPr>
              <a:buFont typeface="Wingdings 2" pitchFamily="18" charset="2"/>
              <a:buNone/>
            </a:pPr>
            <a:endParaRPr lang="ru-RU"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Частично централизованные (гибридные) системы Р2Р</a:t>
            </a:r>
            <a:endParaRPr lang="ru-RU" dirty="0"/>
          </a:p>
        </p:txBody>
      </p:sp>
      <p:sp>
        <p:nvSpPr>
          <p:cNvPr id="107523" name="Содержимое 2"/>
          <p:cNvSpPr>
            <a:spLocks noGrp="1"/>
          </p:cNvSpPr>
          <p:nvPr>
            <p:ph idx="1"/>
          </p:nvPr>
        </p:nvSpPr>
        <p:spPr>
          <a:xfrm>
            <a:off x="285750" y="1357313"/>
            <a:ext cx="8686800" cy="1731962"/>
          </a:xfrm>
        </p:spPr>
        <p:txBody>
          <a:bodyPr/>
          <a:lstStyle/>
          <a:p>
            <a:r>
              <a:rPr lang="ru-RU" sz="1800" smtClean="0"/>
              <a:t>В этих системах все узлы делятся на несколько типов в зависимости от иерархической организации. В двухуровневой системе имеется два вида узлов:</a:t>
            </a:r>
          </a:p>
          <a:p>
            <a:pPr lvl="1"/>
            <a:r>
              <a:rPr lang="ru-RU" sz="1800" smtClean="0"/>
              <a:t>суперузлы (</a:t>
            </a:r>
            <a:r>
              <a:rPr lang="en-US" sz="1800" smtClean="0"/>
              <a:t>supernodes)</a:t>
            </a:r>
            <a:r>
              <a:rPr lang="ru-RU" sz="1800" smtClean="0"/>
              <a:t>; мощные узлы связанные между собой хорошими каналами связи. Хранят метаданные о расположении ресурсов и </a:t>
            </a:r>
            <a:endParaRPr lang="en-US" sz="1800" smtClean="0"/>
          </a:p>
          <a:p>
            <a:pPr lvl="1"/>
            <a:r>
              <a:rPr lang="ru-RU" sz="1800" smtClean="0"/>
              <a:t>рядовые пиры (</a:t>
            </a:r>
            <a:r>
              <a:rPr lang="en-US" sz="1800" smtClean="0"/>
              <a:t>peers)</a:t>
            </a:r>
            <a:r>
              <a:rPr lang="ru-RU" sz="1800" smtClean="0"/>
              <a:t>; связаны с одним или несколькими суперузлами.</a:t>
            </a:r>
          </a:p>
          <a:p>
            <a:endParaRPr lang="ru-RU" smtClean="0"/>
          </a:p>
        </p:txBody>
      </p:sp>
      <p:pic>
        <p:nvPicPr>
          <p:cNvPr id="107524" name="Picture 2"/>
          <p:cNvPicPr>
            <a:picLocks noChangeAspect="1" noChangeArrowheads="1"/>
          </p:cNvPicPr>
          <p:nvPr/>
        </p:nvPicPr>
        <p:blipFill>
          <a:blip r:embed="rId2" cstate="print"/>
          <a:srcRect/>
          <a:stretch>
            <a:fillRect/>
          </a:stretch>
        </p:blipFill>
        <p:spPr bwMode="auto">
          <a:xfrm>
            <a:off x="285750" y="2928938"/>
            <a:ext cx="5867400" cy="2000250"/>
          </a:xfrm>
          <a:prstGeom prst="rect">
            <a:avLst/>
          </a:prstGeom>
          <a:noFill/>
          <a:ln w="9525">
            <a:noFill/>
            <a:miter lim="800000"/>
            <a:headEnd/>
            <a:tailEnd/>
          </a:ln>
        </p:spPr>
      </p:pic>
      <p:sp>
        <p:nvSpPr>
          <p:cNvPr id="107525" name="Прямоугольник 4"/>
          <p:cNvSpPr>
            <a:spLocks noChangeArrowheads="1"/>
          </p:cNvSpPr>
          <p:nvPr/>
        </p:nvSpPr>
        <p:spPr bwMode="auto">
          <a:xfrm>
            <a:off x="571500" y="5000625"/>
            <a:ext cx="8072438" cy="1570038"/>
          </a:xfrm>
          <a:prstGeom prst="rect">
            <a:avLst/>
          </a:prstGeom>
          <a:noFill/>
          <a:ln w="9525">
            <a:noFill/>
            <a:miter lim="800000"/>
            <a:headEnd/>
            <a:tailEnd/>
          </a:ln>
        </p:spPr>
        <p:txBody>
          <a:bodyPr>
            <a:spAutoFit/>
          </a:bodyPr>
          <a:lstStyle/>
          <a:p>
            <a:r>
              <a:rPr lang="ru-RU" sz="1600"/>
              <a:t>Пример </a:t>
            </a:r>
            <a:r>
              <a:rPr lang="en-US" sz="1600"/>
              <a:t>Kazaa:</a:t>
            </a:r>
            <a:endParaRPr lang="ru-RU" sz="1600"/>
          </a:p>
          <a:p>
            <a:r>
              <a:rPr lang="ru-RU" sz="1600"/>
              <a:t>Узел </a:t>
            </a:r>
            <a:r>
              <a:rPr lang="en-US" sz="1600"/>
              <a:t>S </a:t>
            </a:r>
            <a:r>
              <a:rPr lang="ru-RU" sz="1600"/>
              <a:t>к ближайшему суперузлу запрос на поиск ресурса. Суперузел </a:t>
            </a:r>
          </a:p>
          <a:p>
            <a:r>
              <a:rPr lang="ru-RU" sz="1600"/>
              <a:t>форвардирует это запрос  ко всем подключенным узлам. </a:t>
            </a:r>
          </a:p>
          <a:p>
            <a:r>
              <a:rPr lang="ru-RU" sz="1600"/>
              <a:t>Узел А отвечает на запрос</a:t>
            </a:r>
            <a:r>
              <a:rPr lang="en-US" sz="1600"/>
              <a:t> </a:t>
            </a:r>
            <a:r>
              <a:rPr lang="ru-RU" sz="1600"/>
              <a:t>напрямую к </a:t>
            </a:r>
            <a:r>
              <a:rPr lang="en-US" sz="1600"/>
              <a:t>S</a:t>
            </a:r>
            <a:r>
              <a:rPr lang="ru-RU" sz="1600"/>
              <a:t>. </a:t>
            </a:r>
          </a:p>
          <a:p>
            <a:r>
              <a:rPr lang="ru-RU" sz="1600"/>
              <a:t>Так как запрос форвардируется и к другим суперузлам, то него отвечает и узел С</a:t>
            </a:r>
            <a:r>
              <a:rPr lang="en-US" sz="1600"/>
              <a:t>. </a:t>
            </a:r>
          </a:p>
          <a:p>
            <a:r>
              <a:rPr lang="en-US" sz="1600"/>
              <a:t>S </a:t>
            </a:r>
            <a:r>
              <a:rPr lang="ru-RU" sz="1600"/>
              <a:t>выбирает сам к какому из ответивших узлов обраться для получения ресурса.</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Системы с граничными серверами</a:t>
            </a:r>
            <a:endParaRPr lang="ru-RU" dirty="0"/>
          </a:p>
        </p:txBody>
      </p:sp>
      <p:sp>
        <p:nvSpPr>
          <p:cNvPr id="108547" name="Содержимое 2"/>
          <p:cNvSpPr>
            <a:spLocks noGrp="1"/>
          </p:cNvSpPr>
          <p:nvPr>
            <p:ph idx="1"/>
          </p:nvPr>
        </p:nvSpPr>
        <p:spPr>
          <a:xfrm>
            <a:off x="285750" y="1285875"/>
            <a:ext cx="8686800" cy="2732088"/>
          </a:xfrm>
        </p:spPr>
        <p:txBody>
          <a:bodyPr/>
          <a:lstStyle/>
          <a:p>
            <a:r>
              <a:rPr lang="ru-RU" sz="1800" smtClean="0"/>
              <a:t>Эти системы разворачиваются в Интернет, при этом  на границах сетей сервис провайдеров (</a:t>
            </a:r>
            <a:r>
              <a:rPr lang="en-US" sz="1800" smtClean="0"/>
              <a:t>ISP – Internet Service Provider) </a:t>
            </a:r>
            <a:r>
              <a:rPr lang="ru-RU" sz="1800" smtClean="0"/>
              <a:t>размещаются сервера</a:t>
            </a:r>
            <a:r>
              <a:rPr lang="en-US" sz="1800" smtClean="0"/>
              <a:t> </a:t>
            </a:r>
            <a:r>
              <a:rPr lang="ru-RU" sz="1800" smtClean="0"/>
              <a:t>этих систем.</a:t>
            </a:r>
          </a:p>
          <a:p>
            <a:r>
              <a:rPr lang="ru-RU" sz="1800" smtClean="0"/>
              <a:t>Конечные пользователи этих систем располагаются в сетях сервис провайдеров и подключаются к распределенной системе через граничные сервера. </a:t>
            </a:r>
          </a:p>
          <a:p>
            <a:r>
              <a:rPr lang="ru-RU" sz="1800" smtClean="0"/>
              <a:t>Основное назначение граничных серверов предоставлять контент для пользователей,  возможно после предварительной фильтрации и перекодировки. </a:t>
            </a:r>
          </a:p>
          <a:p>
            <a:r>
              <a:rPr lang="ru-RU" sz="1800" smtClean="0"/>
              <a:t>Базовая модель состоит в том, что для организации  граничный сервер является источником всего контента, получаемого из Интернет. Этот сервер может использовать другие граничные сервера, например для репликации </a:t>
            </a:r>
            <a:r>
              <a:rPr lang="en-US" sz="1800" smtClean="0"/>
              <a:t>Web</a:t>
            </a:r>
            <a:r>
              <a:rPr lang="ru-RU" sz="1800" smtClean="0"/>
              <a:t> страниц.</a:t>
            </a:r>
            <a:r>
              <a:rPr lang="en-US" sz="1800" smtClean="0"/>
              <a:t> </a:t>
            </a:r>
            <a:r>
              <a:rPr lang="ru-RU" sz="1800" smtClean="0"/>
              <a:t>страниц.</a:t>
            </a:r>
          </a:p>
          <a:p>
            <a:endParaRPr lang="ru-RU" sz="1800" smtClean="0"/>
          </a:p>
        </p:txBody>
      </p:sp>
      <p:pic>
        <p:nvPicPr>
          <p:cNvPr id="108548" name="Picture 3"/>
          <p:cNvPicPr>
            <a:picLocks noChangeAspect="1" noChangeArrowheads="1"/>
          </p:cNvPicPr>
          <p:nvPr/>
        </p:nvPicPr>
        <p:blipFill>
          <a:blip r:embed="rId2" cstate="print"/>
          <a:srcRect/>
          <a:stretch>
            <a:fillRect/>
          </a:stretch>
        </p:blipFill>
        <p:spPr bwMode="auto">
          <a:xfrm>
            <a:off x="2786063" y="4214813"/>
            <a:ext cx="5770562" cy="2286000"/>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Системы на основе взаимного сотрудничества (</a:t>
            </a:r>
            <a:r>
              <a:rPr lang="en-US" dirty="0" smtClean="0"/>
              <a:t>collaborative systems)</a:t>
            </a:r>
            <a:endParaRPr lang="ru-RU" dirty="0"/>
          </a:p>
        </p:txBody>
      </p:sp>
      <p:sp>
        <p:nvSpPr>
          <p:cNvPr id="109571" name="Содержимое 2"/>
          <p:cNvSpPr>
            <a:spLocks noGrp="1"/>
          </p:cNvSpPr>
          <p:nvPr>
            <p:ph idx="1"/>
          </p:nvPr>
        </p:nvSpPr>
        <p:spPr>
          <a:xfrm>
            <a:off x="304800" y="1554163"/>
            <a:ext cx="8686800" cy="2517775"/>
          </a:xfrm>
        </p:spPr>
        <p:txBody>
          <a:bodyPr/>
          <a:lstStyle/>
          <a:p>
            <a:r>
              <a:rPr lang="ru-RU" sz="1800" dirty="0" smtClean="0"/>
              <a:t>Гибридная архитектура особенно широко используется в системах на основе взаимного сотрудничества. В качестве примера рассмотрим </a:t>
            </a:r>
            <a:r>
              <a:rPr lang="en-US" sz="1800" b="1" dirty="0" err="1" smtClean="0"/>
              <a:t>BitTorent</a:t>
            </a:r>
            <a:r>
              <a:rPr lang="en-US" sz="1800" dirty="0" smtClean="0"/>
              <a:t>.</a:t>
            </a:r>
          </a:p>
          <a:p>
            <a:r>
              <a:rPr lang="ru-RU" sz="1800" dirty="0" smtClean="0"/>
              <a:t>Основная идея состоит в том, что пользователь загружает файл не из одного места, а из множества источников по частям. Такими источниками являются машины других пользователей, которые тоже ищут в системе файлы для закачки, но должны предоставлять доступ к уже закаченным файлам. Данное условие обеспечивает поддержку сотрудничества между пользователями.</a:t>
            </a:r>
          </a:p>
          <a:p>
            <a:r>
              <a:rPr lang="ru-RU" sz="1800" dirty="0" smtClean="0"/>
              <a:t>Протокол </a:t>
            </a:r>
            <a:r>
              <a:rPr lang="ru-RU" sz="1800" dirty="0" err="1" smtClean="0"/>
              <a:t>BitTorrent</a:t>
            </a:r>
            <a:r>
              <a:rPr lang="ru-RU" sz="1800" dirty="0" smtClean="0"/>
              <a:t> был разработан в 2001 </a:t>
            </a:r>
            <a:r>
              <a:rPr lang="ru-RU" sz="1800" dirty="0" err="1" smtClean="0"/>
              <a:t>Брэмом</a:t>
            </a:r>
            <a:r>
              <a:rPr lang="ru-RU" sz="1800" dirty="0" smtClean="0"/>
              <a:t> Коэном. </a:t>
            </a:r>
          </a:p>
        </p:txBody>
      </p:sp>
      <p:pic>
        <p:nvPicPr>
          <p:cNvPr id="109572" name="Picture 2"/>
          <p:cNvPicPr>
            <a:picLocks noChangeAspect="1" noChangeArrowheads="1"/>
          </p:cNvPicPr>
          <p:nvPr/>
        </p:nvPicPr>
        <p:blipFill>
          <a:blip r:embed="rId2" cstate="print"/>
          <a:srcRect/>
          <a:stretch>
            <a:fillRect/>
          </a:stretch>
        </p:blipFill>
        <p:spPr bwMode="auto">
          <a:xfrm>
            <a:off x="642938" y="4214813"/>
            <a:ext cx="7165975" cy="2211387"/>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lstStyle/>
          <a:p>
            <a:pPr>
              <a:defRPr/>
            </a:pPr>
            <a:r>
              <a:rPr lang="ru-RU" dirty="0" smtClean="0"/>
              <a:t>Архитектура </a:t>
            </a:r>
            <a:r>
              <a:rPr lang="ru-RU" dirty="0" err="1" smtClean="0"/>
              <a:t>BitTor</a:t>
            </a:r>
            <a:r>
              <a:rPr lang="en-US" dirty="0" smtClean="0"/>
              <a:t>r</a:t>
            </a:r>
            <a:r>
              <a:rPr lang="ru-RU" dirty="0" err="1" smtClean="0"/>
              <a:t>ent</a:t>
            </a:r>
            <a:endParaRPr lang="ru-RU" dirty="0"/>
          </a:p>
        </p:txBody>
      </p:sp>
      <p:sp>
        <p:nvSpPr>
          <p:cNvPr id="110595" name="Содержимое 2"/>
          <p:cNvSpPr>
            <a:spLocks noGrp="1"/>
          </p:cNvSpPr>
          <p:nvPr>
            <p:ph idx="1"/>
          </p:nvPr>
        </p:nvSpPr>
        <p:spPr>
          <a:xfrm>
            <a:off x="214313" y="1000125"/>
            <a:ext cx="8686800" cy="5643563"/>
          </a:xfrm>
        </p:spPr>
        <p:txBody>
          <a:bodyPr/>
          <a:lstStyle/>
          <a:p>
            <a:r>
              <a:rPr lang="en-US" sz="1600" dirty="0" smtClean="0">
                <a:solidFill>
                  <a:srgbClr val="002060"/>
                </a:solidFill>
              </a:rPr>
              <a:t>1. </a:t>
            </a:r>
            <a:r>
              <a:rPr lang="ru-RU" sz="1600" dirty="0" smtClean="0"/>
              <a:t>Если </a:t>
            </a:r>
            <a:r>
              <a:rPr lang="ru-RU" sz="1600" dirty="0" smtClean="0"/>
              <a:t>узел хочет опубликовать файл или набор файлов, то </a:t>
            </a:r>
            <a:r>
              <a:rPr lang="ru-RU" sz="1600" dirty="0" smtClean="0"/>
              <a:t>программа-клиент </a:t>
            </a:r>
            <a:r>
              <a:rPr lang="ru-RU" sz="1600" dirty="0" err="1" smtClean="0"/>
              <a:t>BitTorrent</a:t>
            </a:r>
            <a:r>
              <a:rPr lang="ru-RU" sz="1600" dirty="0" smtClean="0"/>
              <a:t> сети разделяет передаваемые файлы на части и создает </a:t>
            </a:r>
            <a:r>
              <a:rPr lang="ru-RU" sz="1600" i="1" dirty="0" smtClean="0"/>
              <a:t>файл метаданных </a:t>
            </a:r>
            <a:r>
              <a:rPr lang="ru-RU" sz="1600" dirty="0" smtClean="0"/>
              <a:t>(идентификатор раздачи), который содержит следующую информацию:</a:t>
            </a:r>
          </a:p>
          <a:p>
            <a:pPr lvl="1"/>
            <a:r>
              <a:rPr lang="ru-RU" sz="1200" dirty="0" smtClean="0"/>
              <a:t>URL </a:t>
            </a:r>
            <a:r>
              <a:rPr lang="ru-RU" sz="1200" dirty="0" err="1" smtClean="0"/>
              <a:t>трекера</a:t>
            </a:r>
            <a:r>
              <a:rPr lang="ru-RU" sz="1200" dirty="0" smtClean="0"/>
              <a:t> (</a:t>
            </a:r>
            <a:r>
              <a:rPr lang="ru-RU" sz="1200" dirty="0" err="1" smtClean="0"/>
              <a:t>супер-сервера</a:t>
            </a:r>
            <a:r>
              <a:rPr lang="ru-RU" sz="1200" dirty="0" smtClean="0"/>
              <a:t>, который хранит актуальную информацию об активных узлах которые имеют  отдельные части файла);</a:t>
            </a:r>
          </a:p>
          <a:p>
            <a:pPr lvl="1"/>
            <a:r>
              <a:rPr lang="ru-RU" sz="1200" dirty="0" smtClean="0"/>
              <a:t>Общая информация о файлах (имя, длина и пр.);</a:t>
            </a:r>
          </a:p>
          <a:p>
            <a:pPr lvl="1"/>
            <a:r>
              <a:rPr lang="ru-RU" sz="1200" dirty="0" err="1" smtClean="0"/>
              <a:t>Хеш-суммы</a:t>
            </a:r>
            <a:r>
              <a:rPr lang="ru-RU" sz="1200" dirty="0" smtClean="0"/>
              <a:t> SHA1 сегментов раздаваемых файлов;</a:t>
            </a:r>
          </a:p>
          <a:p>
            <a:pPr lvl="1"/>
            <a:r>
              <a:rPr lang="ru-RU" sz="1200" dirty="0" err="1" smtClean="0"/>
              <a:t>Passkey</a:t>
            </a:r>
            <a:r>
              <a:rPr lang="ru-RU" sz="1200" dirty="0" smtClean="0"/>
              <a:t> пользователя – ключ, который однозначно определяет пользователя загрузившего файл;</a:t>
            </a:r>
          </a:p>
          <a:p>
            <a:pPr lvl="1"/>
            <a:r>
              <a:rPr lang="ru-RU" sz="1200" dirty="0" err="1" smtClean="0"/>
              <a:t>Хеш-суммы</a:t>
            </a:r>
            <a:r>
              <a:rPr lang="ru-RU" sz="1200" dirty="0" smtClean="0"/>
              <a:t> файлов целиком (не обязательно);</a:t>
            </a:r>
          </a:p>
          <a:p>
            <a:pPr lvl="1"/>
            <a:r>
              <a:rPr lang="ru-RU" sz="1200" dirty="0" smtClean="0"/>
              <a:t>Альтернативные источники – адреса альтернативных </a:t>
            </a:r>
            <a:r>
              <a:rPr lang="ru-RU" sz="1200" dirty="0" err="1" smtClean="0"/>
              <a:t>трекеров</a:t>
            </a:r>
            <a:r>
              <a:rPr lang="ru-RU" sz="1200" dirty="0" smtClean="0"/>
              <a:t>, на которых можно найти информацию по данному файлу (не обязательно).</a:t>
            </a:r>
          </a:p>
          <a:p>
            <a:endParaRPr lang="ru-RU" sz="1600" dirty="0" smtClean="0"/>
          </a:p>
        </p:txBody>
      </p:sp>
      <p:pic>
        <p:nvPicPr>
          <p:cNvPr id="179202" name="Picture 2"/>
          <p:cNvPicPr>
            <a:picLocks noChangeAspect="1" noChangeArrowheads="1"/>
          </p:cNvPicPr>
          <p:nvPr/>
        </p:nvPicPr>
        <p:blipFill>
          <a:blip r:embed="rId2" cstate="print"/>
          <a:srcRect/>
          <a:stretch>
            <a:fillRect/>
          </a:stretch>
        </p:blipFill>
        <p:spPr bwMode="auto">
          <a:xfrm>
            <a:off x="4286248" y="3500438"/>
            <a:ext cx="4429156" cy="3172547"/>
          </a:xfrm>
          <a:prstGeom prst="rect">
            <a:avLst/>
          </a:prstGeom>
          <a:noFill/>
          <a:ln w="9525">
            <a:noFill/>
            <a:miter lim="800000"/>
            <a:headEnd/>
            <a:tailEnd/>
          </a:ln>
          <a:effectLst/>
        </p:spPr>
      </p:pic>
      <p:pic>
        <p:nvPicPr>
          <p:cNvPr id="172034" name="Picture 2"/>
          <p:cNvPicPr>
            <a:picLocks noChangeAspect="1" noChangeArrowheads="1"/>
          </p:cNvPicPr>
          <p:nvPr/>
        </p:nvPicPr>
        <p:blipFill>
          <a:blip r:embed="rId3" cstate="print"/>
          <a:srcRect/>
          <a:stretch>
            <a:fillRect/>
          </a:stretch>
        </p:blipFill>
        <p:spPr bwMode="auto">
          <a:xfrm>
            <a:off x="142844" y="3786190"/>
            <a:ext cx="4000827" cy="1809744"/>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Алгоритм загрузки документа </a:t>
            </a:r>
            <a:endParaRPr lang="ru-RU" dirty="0"/>
          </a:p>
        </p:txBody>
      </p:sp>
      <p:sp>
        <p:nvSpPr>
          <p:cNvPr id="3" name="Содержимое 2"/>
          <p:cNvSpPr>
            <a:spLocks noGrp="1"/>
          </p:cNvSpPr>
          <p:nvPr>
            <p:ph idx="1"/>
          </p:nvPr>
        </p:nvSpPr>
        <p:spPr>
          <a:xfrm>
            <a:off x="0" y="1142984"/>
            <a:ext cx="8777318" cy="4660919"/>
          </a:xfrm>
        </p:spPr>
        <p:txBody>
          <a:bodyPr/>
          <a:lstStyle/>
          <a:p>
            <a:r>
              <a:rPr lang="ru-RU" sz="1600" dirty="0" smtClean="0"/>
              <a:t>Алгоритм загрузки документа производится следующим образом:</a:t>
            </a:r>
          </a:p>
          <a:p>
            <a:pPr lvl="1">
              <a:buNone/>
            </a:pPr>
            <a:r>
              <a:rPr lang="en-US" sz="1200" dirty="0" smtClean="0">
                <a:solidFill>
                  <a:srgbClr val="002060"/>
                </a:solidFill>
              </a:rPr>
              <a:t>2.</a:t>
            </a:r>
            <a:r>
              <a:rPr lang="en-US" sz="1200" dirty="0" smtClean="0"/>
              <a:t> </a:t>
            </a:r>
            <a:r>
              <a:rPr lang="ru-RU" sz="1200" dirty="0" smtClean="0"/>
              <a:t>клиент </a:t>
            </a:r>
            <a:r>
              <a:rPr lang="ru-RU" sz="1200" dirty="0" smtClean="0"/>
              <a:t>подключается к </a:t>
            </a:r>
            <a:r>
              <a:rPr lang="ru-RU" sz="1200" dirty="0" err="1" smtClean="0"/>
              <a:t>трекеру</a:t>
            </a:r>
            <a:r>
              <a:rPr lang="ru-RU" sz="1200" dirty="0" smtClean="0"/>
              <a:t> по URL из файла метаданных;</a:t>
            </a:r>
          </a:p>
          <a:p>
            <a:pPr lvl="1"/>
            <a:r>
              <a:rPr lang="ru-RU" sz="1200" dirty="0" smtClean="0"/>
              <a:t>сообщает </a:t>
            </a:r>
            <a:r>
              <a:rPr lang="ru-RU" sz="1200" dirty="0" err="1" smtClean="0"/>
              <a:t>хеш-идентификатор</a:t>
            </a:r>
            <a:r>
              <a:rPr lang="ru-RU" sz="1200" dirty="0" smtClean="0"/>
              <a:t> требуемого файла;</a:t>
            </a:r>
          </a:p>
          <a:p>
            <a:pPr lvl="1"/>
            <a:r>
              <a:rPr lang="ru-RU" sz="1200" dirty="0" smtClean="0"/>
              <a:t>получает адреса пиров скачивающих и раздающих данный файл;</a:t>
            </a:r>
          </a:p>
          <a:p>
            <a:pPr lvl="1">
              <a:buNone/>
            </a:pPr>
            <a:r>
              <a:rPr lang="en-US" sz="1200" dirty="0" smtClean="0">
                <a:solidFill>
                  <a:srgbClr val="002060"/>
                </a:solidFill>
              </a:rPr>
              <a:t>3</a:t>
            </a:r>
            <a:r>
              <a:rPr lang="en-US" sz="1200" dirty="0" smtClean="0"/>
              <a:t>. </a:t>
            </a:r>
            <a:r>
              <a:rPr lang="ru-RU" sz="1200" dirty="0" smtClean="0"/>
              <a:t>клиенты </a:t>
            </a:r>
            <a:r>
              <a:rPr lang="ru-RU" sz="1200" dirty="0" smtClean="0"/>
              <a:t>соединяются между собой и обмениваются информацией без участия </a:t>
            </a:r>
            <a:r>
              <a:rPr lang="ru-RU" sz="1200" dirty="0" err="1" smtClean="0"/>
              <a:t>трекера</a:t>
            </a:r>
            <a:r>
              <a:rPr lang="ru-RU" sz="1200" dirty="0" smtClean="0"/>
              <a:t>.</a:t>
            </a:r>
          </a:p>
          <a:p>
            <a:r>
              <a:rPr lang="ru-RU" sz="1500" dirty="0" smtClean="0"/>
              <a:t>В последнее время стала распространяться альтернативная технология поиска и загрузки документов на основе «магнитных ссылок» (</a:t>
            </a:r>
            <a:r>
              <a:rPr lang="ru-RU" sz="1500" dirty="0" err="1" smtClean="0"/>
              <a:t>magnet</a:t>
            </a:r>
            <a:r>
              <a:rPr lang="ru-RU" sz="1500" dirty="0" smtClean="0"/>
              <a:t> </a:t>
            </a:r>
            <a:r>
              <a:rPr lang="ru-RU" sz="1500" dirty="0" err="1" smtClean="0"/>
              <a:t>links</a:t>
            </a:r>
            <a:r>
              <a:rPr lang="ru-RU" sz="1500" dirty="0" smtClean="0"/>
              <a:t>) и подхода распределенных хеш-таблиц (</a:t>
            </a:r>
            <a:r>
              <a:rPr lang="ru-RU" sz="1500" dirty="0" err="1" smtClean="0"/>
              <a:t>Distributed</a:t>
            </a:r>
            <a:r>
              <a:rPr lang="ru-RU" sz="1500" dirty="0" smtClean="0"/>
              <a:t> </a:t>
            </a:r>
            <a:r>
              <a:rPr lang="ru-RU" sz="1500" dirty="0" err="1" smtClean="0"/>
              <a:t>Hash</a:t>
            </a:r>
            <a:r>
              <a:rPr lang="ru-RU" sz="1500" dirty="0" smtClean="0"/>
              <a:t> </a:t>
            </a:r>
            <a:r>
              <a:rPr lang="ru-RU" sz="1500" dirty="0" err="1" smtClean="0"/>
              <a:t>Table</a:t>
            </a:r>
            <a:r>
              <a:rPr lang="ru-RU" sz="1500" dirty="0" smtClean="0"/>
              <a:t> — DHT) по сути дела представляющих собой реализацию алгоритма маршрутизации документов</a:t>
            </a:r>
            <a:r>
              <a:rPr lang="en-US" sz="1500" dirty="0" smtClean="0"/>
              <a:t>.</a:t>
            </a:r>
            <a:r>
              <a:rPr lang="ru-RU" sz="1500" dirty="0" smtClean="0"/>
              <a:t> </a:t>
            </a:r>
          </a:p>
          <a:p>
            <a:r>
              <a:rPr lang="ru-RU" sz="1500" dirty="0" smtClean="0"/>
              <a:t>Причина возникновения этой технологии – дальнейшее развитие деперсонализации и попытка </a:t>
            </a:r>
            <a:r>
              <a:rPr lang="ru-RU" sz="1500" dirty="0" err="1" smtClean="0"/>
              <a:t>торрент-трекеров</a:t>
            </a:r>
            <a:r>
              <a:rPr lang="ru-RU" sz="1500" dirty="0" smtClean="0"/>
              <a:t> защититься от юридического преследования правообладателей. </a:t>
            </a:r>
            <a:r>
              <a:rPr lang="ru-RU" sz="1500" dirty="0" err="1" smtClean="0"/>
              <a:t>Торрент-файл</a:t>
            </a:r>
            <a:r>
              <a:rPr lang="ru-RU" sz="1500" dirty="0" smtClean="0"/>
              <a:t> для такой раздачи создаётся без адреса </a:t>
            </a:r>
            <a:r>
              <a:rPr lang="ru-RU" sz="1500" dirty="0" err="1" smtClean="0"/>
              <a:t>трекера</a:t>
            </a:r>
            <a:r>
              <a:rPr lang="ru-RU" sz="1500" dirty="0" smtClean="0"/>
              <a:t> и клиенты находят друг друга через распределенные хеш-таблицы.</a:t>
            </a:r>
          </a:p>
          <a:p>
            <a:endParaRPr lang="ru-RU" dirty="0"/>
          </a:p>
        </p:txBody>
      </p:sp>
      <p:pic>
        <p:nvPicPr>
          <p:cNvPr id="171010" name="Picture 2"/>
          <p:cNvPicPr>
            <a:picLocks noChangeAspect="1" noChangeArrowheads="1"/>
          </p:cNvPicPr>
          <p:nvPr/>
        </p:nvPicPr>
        <p:blipFill>
          <a:blip r:embed="rId2" cstate="print"/>
          <a:srcRect/>
          <a:stretch>
            <a:fillRect/>
          </a:stretch>
        </p:blipFill>
        <p:spPr bwMode="auto">
          <a:xfrm>
            <a:off x="1857356" y="4219575"/>
            <a:ext cx="5514975" cy="2638425"/>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5786" y="2857496"/>
            <a:ext cx="7901014" cy="838200"/>
          </a:xfrm>
        </p:spPr>
        <p:txBody>
          <a:bodyPr>
            <a:normAutofit fontScale="90000"/>
          </a:bodyPr>
          <a:lstStyle/>
          <a:p>
            <a:pPr>
              <a:defRPr/>
            </a:pPr>
            <a:r>
              <a:rPr lang="ru-RU" dirty="0" smtClean="0"/>
              <a:t>Классификация Р2Р систем по их Структуре</a:t>
            </a:r>
            <a:endParaRPr lang="ru-RU"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Структурированные Р2Р системы</a:t>
            </a:r>
            <a:endParaRPr lang="ru-RU" dirty="0"/>
          </a:p>
        </p:txBody>
      </p:sp>
      <p:sp>
        <p:nvSpPr>
          <p:cNvPr id="88067" name="Содержимое 2"/>
          <p:cNvSpPr>
            <a:spLocks noGrp="1"/>
          </p:cNvSpPr>
          <p:nvPr>
            <p:ph idx="1"/>
          </p:nvPr>
        </p:nvSpPr>
        <p:spPr>
          <a:xfrm>
            <a:off x="285750" y="1285875"/>
            <a:ext cx="8572500" cy="4286250"/>
          </a:xfrm>
        </p:spPr>
        <p:txBody>
          <a:bodyPr/>
          <a:lstStyle/>
          <a:p>
            <a:r>
              <a:rPr lang="ru-RU" sz="1800" dirty="0" smtClean="0"/>
              <a:t>Структура Р2р системы определяется структурой наложенной </a:t>
            </a:r>
            <a:r>
              <a:rPr lang="ru-RU" sz="1800" dirty="0" smtClean="0"/>
              <a:t>сети (</a:t>
            </a:r>
            <a:r>
              <a:rPr lang="en-US" sz="1800" dirty="0" err="1" smtClean="0"/>
              <a:t>overelay</a:t>
            </a:r>
            <a:r>
              <a:rPr lang="en-US" sz="1800" dirty="0" smtClean="0"/>
              <a:t> network</a:t>
            </a:r>
            <a:r>
              <a:rPr lang="ru-RU" sz="1800" dirty="0" smtClean="0"/>
              <a:t>), </a:t>
            </a:r>
            <a:r>
              <a:rPr lang="ru-RU" sz="1800" dirty="0" smtClean="0"/>
              <a:t>которая может иметь одну из известных топологий:</a:t>
            </a:r>
          </a:p>
          <a:p>
            <a:pPr lvl="1"/>
            <a:r>
              <a:rPr lang="ru-RU" sz="1600" dirty="0" smtClean="0"/>
              <a:t>кольцо;</a:t>
            </a:r>
          </a:p>
          <a:p>
            <a:pPr lvl="1"/>
            <a:r>
              <a:rPr lang="ru-RU" sz="1600" dirty="0" smtClean="0"/>
              <a:t>Двоичное дерево;</a:t>
            </a:r>
          </a:p>
          <a:p>
            <a:pPr lvl="1"/>
            <a:r>
              <a:rPr lang="ru-RU" sz="1600" dirty="0" smtClean="0"/>
              <a:t>Решетка;</a:t>
            </a:r>
          </a:p>
          <a:p>
            <a:pPr lvl="1"/>
            <a:r>
              <a:rPr lang="ru-RU" sz="1600" dirty="0" smtClean="0"/>
              <a:t>И т.п.</a:t>
            </a:r>
          </a:p>
          <a:p>
            <a:r>
              <a:rPr lang="ru-RU" sz="1800" dirty="0" smtClean="0"/>
              <a:t>Эта топология используется для эффективного поиска данных (ресурсов).</a:t>
            </a:r>
          </a:p>
          <a:p>
            <a:endParaRPr lang="ru-RU" sz="2400" dirty="0" smtClean="0"/>
          </a:p>
        </p:txBody>
      </p:sp>
      <p:pic>
        <p:nvPicPr>
          <p:cNvPr id="173058" name="Picture 2"/>
          <p:cNvPicPr>
            <a:picLocks noChangeAspect="1" noChangeArrowheads="1"/>
          </p:cNvPicPr>
          <p:nvPr/>
        </p:nvPicPr>
        <p:blipFill>
          <a:blip r:embed="rId2" cstate="print"/>
          <a:srcRect/>
          <a:stretch>
            <a:fillRect/>
          </a:stretch>
        </p:blipFill>
        <p:spPr bwMode="auto">
          <a:xfrm>
            <a:off x="1643042" y="3571876"/>
            <a:ext cx="5572125" cy="2933700"/>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Индекс ресурса структурированной </a:t>
            </a:r>
            <a:r>
              <a:rPr lang="en-US" dirty="0" smtClean="0"/>
              <a:t>P2P </a:t>
            </a:r>
            <a:r>
              <a:rPr lang="ru-RU" dirty="0" smtClean="0"/>
              <a:t>системы</a:t>
            </a:r>
            <a:endParaRPr lang="ru-RU" dirty="0"/>
          </a:p>
        </p:txBody>
      </p:sp>
      <p:sp>
        <p:nvSpPr>
          <p:cNvPr id="89091" name="Содержимое 2"/>
          <p:cNvSpPr>
            <a:spLocks noGrp="1"/>
          </p:cNvSpPr>
          <p:nvPr>
            <p:ph idx="1"/>
          </p:nvPr>
        </p:nvSpPr>
        <p:spPr>
          <a:xfrm>
            <a:off x="304800" y="1554163"/>
            <a:ext cx="8686800" cy="4089400"/>
          </a:xfrm>
        </p:spPr>
        <p:txBody>
          <a:bodyPr/>
          <a:lstStyle/>
          <a:p>
            <a:r>
              <a:rPr lang="ru-RU" sz="2400" dirty="0" smtClean="0"/>
              <a:t>Характеристикой структурированной Р2Р системы является так называемый индекс, который однозначно определяет каждый экземпляр данных поддерживаемый в системе и соответственно каждый узел располагающий каким-либо ресурсом.</a:t>
            </a:r>
          </a:p>
          <a:p>
            <a:r>
              <a:rPr lang="ru-RU" sz="2400" dirty="0" smtClean="0"/>
              <a:t>Соседство в системе определяется по близости значений индексов у узлов.</a:t>
            </a:r>
          </a:p>
          <a:p>
            <a:r>
              <a:rPr lang="ru-RU" sz="2400" dirty="0" smtClean="0"/>
              <a:t>В качестве такого индекса используется ключ </a:t>
            </a:r>
            <a:r>
              <a:rPr lang="ru-RU" sz="2400" dirty="0" err="1" smtClean="0"/>
              <a:t>хэш</a:t>
            </a:r>
            <a:r>
              <a:rPr lang="ru-RU" sz="2400" dirty="0" smtClean="0"/>
              <a:t> функции:</a:t>
            </a:r>
            <a:endParaRPr lang="ru-RU" dirty="0" smtClean="0"/>
          </a:p>
          <a:p>
            <a:pPr>
              <a:buFont typeface="Wingdings 2" pitchFamily="18" charset="2"/>
              <a:buNone/>
            </a:pPr>
            <a:r>
              <a:rPr lang="ru-RU" dirty="0" smtClean="0"/>
              <a:t>	</a:t>
            </a:r>
            <a:r>
              <a:rPr lang="en-US" b="1" i="1" dirty="0" smtClean="0"/>
              <a:t>Key(data item) = hash(data item's Value).</a:t>
            </a:r>
            <a:endParaRPr lang="ru-RU" b="1" i="1" dirty="0" smtClean="0"/>
          </a:p>
          <a:p>
            <a:endParaRPr lang="ru-RU" dirty="0" smtClean="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Распределенная </a:t>
            </a:r>
            <a:r>
              <a:rPr lang="ru-RU" dirty="0" err="1" smtClean="0"/>
              <a:t>хэш</a:t>
            </a:r>
            <a:r>
              <a:rPr lang="ru-RU" dirty="0" smtClean="0"/>
              <a:t> таблица (</a:t>
            </a:r>
            <a:r>
              <a:rPr lang="en-US" dirty="0" smtClean="0"/>
              <a:t>Distributed Hash Table</a:t>
            </a:r>
            <a:r>
              <a:rPr lang="ru-RU" dirty="0" smtClean="0"/>
              <a:t>)</a:t>
            </a:r>
            <a:endParaRPr lang="ru-RU" dirty="0"/>
          </a:p>
        </p:txBody>
      </p:sp>
      <p:sp>
        <p:nvSpPr>
          <p:cNvPr id="90115" name="Содержимое 2"/>
          <p:cNvSpPr>
            <a:spLocks noGrp="1"/>
          </p:cNvSpPr>
          <p:nvPr>
            <p:ph idx="1"/>
          </p:nvPr>
        </p:nvSpPr>
        <p:spPr/>
        <p:txBody>
          <a:bodyPr/>
          <a:lstStyle/>
          <a:p>
            <a:r>
              <a:rPr lang="ru-RU" sz="2800" smtClean="0"/>
              <a:t>Каждому узлу структурированной </a:t>
            </a:r>
            <a:r>
              <a:rPr lang="en-US" sz="2800" smtClean="0"/>
              <a:t>P</a:t>
            </a:r>
            <a:r>
              <a:rPr lang="ru-RU" sz="2800" smtClean="0"/>
              <a:t>2</a:t>
            </a:r>
            <a:r>
              <a:rPr lang="en-US" sz="2800" smtClean="0"/>
              <a:t>P </a:t>
            </a:r>
            <a:r>
              <a:rPr lang="ru-RU" sz="2800" smtClean="0"/>
              <a:t>системы назначается идентификатор из одного того же набора значений хэша. И каждый узел становится ответственным за хранение данных, связанных (ассоциированных) с определенным набором ключей.</a:t>
            </a:r>
          </a:p>
          <a:p>
            <a:r>
              <a:rPr lang="ru-RU" sz="2800" smtClean="0"/>
              <a:t>По сути, система описывается с помощью таблицы хэшей - распределений хэш таблицы (</a:t>
            </a:r>
            <a:r>
              <a:rPr lang="en-US" sz="2800" smtClean="0"/>
              <a:t>DHT</a:t>
            </a:r>
            <a:r>
              <a:rPr lang="ru-RU" sz="2800" smtClean="0"/>
              <a:t> - </a:t>
            </a:r>
            <a:r>
              <a:rPr lang="en-US" sz="2800" smtClean="0"/>
              <a:t>Distributed Hash Table</a:t>
            </a:r>
            <a:r>
              <a:rPr lang="ru-RU" sz="2800" smtClean="0"/>
              <a:t>).</a:t>
            </a:r>
          </a:p>
          <a:p>
            <a:endParaRPr lang="ru-RU"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857224" y="1554163"/>
            <a:ext cx="8134376" cy="1017581"/>
          </a:xfrm>
        </p:spPr>
        <p:txBody>
          <a:bodyPr/>
          <a:lstStyle/>
          <a:p>
            <a:r>
              <a:rPr lang="ru-RU" dirty="0" smtClean="0"/>
              <a:t>Терминальные приложения 1960-1970-е были по сути одноуровневыми.</a:t>
            </a:r>
            <a:endParaRPr lang="ru-RU" dirty="0"/>
          </a:p>
        </p:txBody>
      </p:sp>
      <p:pic>
        <p:nvPicPr>
          <p:cNvPr id="4" name="Рисунок 3" descr="1960s-70s - Layered Architecture - 1 tier"/>
          <p:cNvPicPr/>
          <p:nvPr/>
        </p:nvPicPr>
        <p:blipFill>
          <a:blip r:embed="rId2" cstate="print"/>
          <a:srcRect/>
          <a:stretch>
            <a:fillRect/>
          </a:stretch>
        </p:blipFill>
        <p:spPr bwMode="auto">
          <a:xfrm>
            <a:off x="1000100" y="2786058"/>
            <a:ext cx="7000924" cy="3000396"/>
          </a:xfrm>
          <a:prstGeom prst="rect">
            <a:avLst/>
          </a:prstGeom>
          <a:noFill/>
          <a:ln w="9525">
            <a:noFill/>
            <a:miter lim="800000"/>
            <a:headEnd/>
            <a:tailEnd/>
          </a:ln>
        </p:spPr>
      </p:pic>
      <p:sp>
        <p:nvSpPr>
          <p:cNvPr id="5" name="Заголовок 4"/>
          <p:cNvSpPr>
            <a:spLocks noGrp="1"/>
          </p:cNvSpPr>
          <p:nvPr>
            <p:ph type="title"/>
          </p:nvPr>
        </p:nvSpPr>
        <p:spPr/>
        <p:txBody>
          <a:bodyPr>
            <a:normAutofit fontScale="90000"/>
          </a:bodyPr>
          <a:lstStyle/>
          <a:p>
            <a:r>
              <a:rPr lang="ru-RU" dirty="0" smtClean="0"/>
              <a:t>1960-1970.  Терминальные приложения</a:t>
            </a:r>
            <a:endParaRPr lang="ru-RU"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Поиск узла структурированной </a:t>
            </a:r>
            <a:r>
              <a:rPr lang="en-US" dirty="0" smtClean="0"/>
              <a:t>P</a:t>
            </a:r>
            <a:r>
              <a:rPr lang="ru-RU" dirty="0" smtClean="0"/>
              <a:t>2</a:t>
            </a:r>
            <a:r>
              <a:rPr lang="en-US" dirty="0" smtClean="0"/>
              <a:t>P </a:t>
            </a:r>
            <a:r>
              <a:rPr lang="ru-RU" dirty="0" smtClean="0"/>
              <a:t>системы</a:t>
            </a:r>
            <a:endParaRPr lang="ru-RU" dirty="0"/>
          </a:p>
        </p:txBody>
      </p:sp>
      <p:sp>
        <p:nvSpPr>
          <p:cNvPr id="91139" name="Содержимое 2"/>
          <p:cNvSpPr>
            <a:spLocks noGrp="1"/>
          </p:cNvSpPr>
          <p:nvPr>
            <p:ph idx="1"/>
          </p:nvPr>
        </p:nvSpPr>
        <p:spPr/>
        <p:txBody>
          <a:bodyPr/>
          <a:lstStyle/>
          <a:p>
            <a:r>
              <a:rPr lang="ru-RU" sz="2400" smtClean="0"/>
              <a:t>Для того чтобы найти узел, ассоциируемый с ключом, необходимо выполнить операцию поиска узла по ключу: </a:t>
            </a:r>
          </a:p>
          <a:p>
            <a:pPr lvl="2">
              <a:buFont typeface="Wingdings 2" pitchFamily="18" charset="2"/>
              <a:buNone/>
            </a:pPr>
            <a:r>
              <a:rPr lang="en-US" b="1" i="1" smtClean="0"/>
              <a:t>node</a:t>
            </a:r>
            <a:r>
              <a:rPr lang="ru-RU" b="1" i="1" smtClean="0"/>
              <a:t> = </a:t>
            </a:r>
            <a:r>
              <a:rPr lang="en-US" b="1" i="1" smtClean="0"/>
              <a:t>lookup</a:t>
            </a:r>
            <a:r>
              <a:rPr lang="ru-RU" b="1" i="1" smtClean="0"/>
              <a:t> (</a:t>
            </a:r>
            <a:r>
              <a:rPr lang="en-US" b="1" i="1" smtClean="0"/>
              <a:t>key</a:t>
            </a:r>
            <a:r>
              <a:rPr lang="ru-RU" b="1" i="1" smtClean="0"/>
              <a:t>).</a:t>
            </a:r>
          </a:p>
          <a:p>
            <a:r>
              <a:rPr lang="ru-RU" sz="2400" smtClean="0"/>
              <a:t>В задаче поиска топология наложенной сети играет ключевую роль. </a:t>
            </a:r>
          </a:p>
          <a:p>
            <a:r>
              <a:rPr lang="ru-RU" sz="2400" smtClean="0"/>
              <a:t>Любой узел однозначно связан с некоторым ключом, что позволяет организовать эффективную маршрутизацию для поиска узла, ответственного за хранение ресурса.</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Пример структурированной </a:t>
            </a:r>
            <a:r>
              <a:rPr lang="en-US" dirty="0" smtClean="0"/>
              <a:t>P</a:t>
            </a:r>
            <a:r>
              <a:rPr lang="ru-RU" dirty="0" smtClean="0"/>
              <a:t>2</a:t>
            </a:r>
            <a:r>
              <a:rPr lang="en-US" dirty="0" smtClean="0"/>
              <a:t>P </a:t>
            </a:r>
            <a:r>
              <a:rPr lang="ru-RU" dirty="0" smtClean="0"/>
              <a:t>системы - гиперкуб</a:t>
            </a:r>
            <a:endParaRPr lang="ru-RU" dirty="0"/>
          </a:p>
        </p:txBody>
      </p:sp>
      <p:sp>
        <p:nvSpPr>
          <p:cNvPr id="92163" name="Содержимое 2"/>
          <p:cNvSpPr>
            <a:spLocks noGrp="1"/>
          </p:cNvSpPr>
          <p:nvPr>
            <p:ph idx="1"/>
          </p:nvPr>
        </p:nvSpPr>
        <p:spPr>
          <a:xfrm>
            <a:off x="304800" y="1554163"/>
            <a:ext cx="8686800" cy="3160712"/>
          </a:xfrm>
        </p:spPr>
        <p:txBody>
          <a:bodyPr/>
          <a:lstStyle/>
          <a:p>
            <a:r>
              <a:rPr lang="ru-RU" sz="2400" dirty="0" smtClean="0"/>
              <a:t>Примером простой </a:t>
            </a:r>
            <a:r>
              <a:rPr lang="en-US" sz="2400" dirty="0" smtClean="0"/>
              <a:t>P</a:t>
            </a:r>
            <a:r>
              <a:rPr lang="ru-RU" sz="2400" dirty="0" smtClean="0"/>
              <a:t>2</a:t>
            </a:r>
            <a:r>
              <a:rPr lang="en-US" sz="2400" dirty="0" smtClean="0"/>
              <a:t>P </a:t>
            </a:r>
            <a:r>
              <a:rPr lang="ru-RU" sz="2400" dirty="0" smtClean="0"/>
              <a:t>системы с ограниченным числом узлов может служить гиперкуб.</a:t>
            </a:r>
          </a:p>
          <a:p>
            <a:r>
              <a:rPr lang="ru-RU" sz="2400" dirty="0" smtClean="0"/>
              <a:t>Гиперкуб - это </a:t>
            </a:r>
            <a:r>
              <a:rPr lang="en-US" sz="2400" dirty="0" smtClean="0"/>
              <a:t>n</a:t>
            </a:r>
            <a:r>
              <a:rPr lang="ru-RU" sz="2400" dirty="0" smtClean="0"/>
              <a:t>-размерный куб. Топология гиперкуба при </a:t>
            </a:r>
            <a:r>
              <a:rPr lang="en-US" sz="2400" dirty="0" smtClean="0"/>
              <a:t>n</a:t>
            </a:r>
            <a:r>
              <a:rPr lang="ru-RU" sz="2400" dirty="0" smtClean="0"/>
              <a:t>=4 следующая.</a:t>
            </a:r>
          </a:p>
          <a:p>
            <a:r>
              <a:rPr lang="ru-RU" sz="2400" dirty="0" smtClean="0"/>
              <a:t>Экземпляры данных связаны с узлами, которые в гиперкубе представляются вершинами.</a:t>
            </a:r>
          </a:p>
          <a:p>
            <a:r>
              <a:rPr lang="ru-RU" sz="2400" dirty="0" smtClean="0"/>
              <a:t>Каждой вершине (узлу) устанавливается идентификатор от 0 до 2</a:t>
            </a:r>
            <a:r>
              <a:rPr lang="ru-RU" sz="2400" baseline="30000" dirty="0" smtClean="0"/>
              <a:t>4-1</a:t>
            </a:r>
            <a:r>
              <a:rPr lang="ru-RU" sz="2400" dirty="0" smtClean="0"/>
              <a: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Поиск по гиперкубу</a:t>
            </a:r>
            <a:endParaRPr lang="ru-RU" dirty="0"/>
          </a:p>
        </p:txBody>
      </p:sp>
      <p:sp>
        <p:nvSpPr>
          <p:cNvPr id="93187" name="Содержимое 2"/>
          <p:cNvSpPr>
            <a:spLocks noGrp="1"/>
          </p:cNvSpPr>
          <p:nvPr>
            <p:ph idx="1"/>
          </p:nvPr>
        </p:nvSpPr>
        <p:spPr>
          <a:xfrm>
            <a:off x="304800" y="1554163"/>
            <a:ext cx="8686800" cy="1303337"/>
          </a:xfrm>
        </p:spPr>
        <p:txBody>
          <a:bodyPr/>
          <a:lstStyle/>
          <a:p>
            <a:r>
              <a:rPr lang="ru-RU" smtClean="0"/>
              <a:t>Предположим, узел 0111(7) ищет данные, имеющие идентификатор 1110(14).</a:t>
            </a:r>
          </a:p>
        </p:txBody>
      </p:sp>
      <p:pic>
        <p:nvPicPr>
          <p:cNvPr id="93188" name="Picture 2"/>
          <p:cNvPicPr>
            <a:picLocks noChangeAspect="1" noChangeArrowheads="1"/>
          </p:cNvPicPr>
          <p:nvPr/>
        </p:nvPicPr>
        <p:blipFill>
          <a:blip r:embed="rId2" cstate="print"/>
          <a:srcRect/>
          <a:stretch>
            <a:fillRect/>
          </a:stretch>
        </p:blipFill>
        <p:spPr bwMode="auto">
          <a:xfrm>
            <a:off x="571500" y="3143250"/>
            <a:ext cx="7408863" cy="2928938"/>
          </a:xfrm>
          <a:prstGeom prst="rect">
            <a:avLst/>
          </a:prstGeom>
          <a:noFill/>
          <a:ln w="38100">
            <a:solidFill>
              <a:schemeClr val="bg1"/>
            </a:solidFill>
            <a:miter lim="800000"/>
            <a:headEnd/>
            <a:tailEnd/>
          </a:ln>
        </p:spPr>
      </p:pic>
      <p:cxnSp>
        <p:nvCxnSpPr>
          <p:cNvPr id="6" name="Прямая со стрелкой 5"/>
          <p:cNvCxnSpPr/>
          <p:nvPr/>
        </p:nvCxnSpPr>
        <p:spPr>
          <a:xfrm rot="16200000" flipV="1">
            <a:off x="2821781" y="5965032"/>
            <a:ext cx="500063" cy="2857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Дуга 9"/>
          <p:cNvSpPr/>
          <p:nvPr/>
        </p:nvSpPr>
        <p:spPr>
          <a:xfrm>
            <a:off x="2928938" y="4572000"/>
            <a:ext cx="4143375" cy="1643063"/>
          </a:xfrm>
          <a:prstGeom prst="arc">
            <a:avLst>
              <a:gd name="adj1" fmla="val 10684009"/>
              <a:gd name="adj2" fmla="val 2124180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a:p>
        </p:txBody>
      </p:sp>
      <p:sp>
        <p:nvSpPr>
          <p:cNvPr id="11" name="Дуга 10"/>
          <p:cNvSpPr/>
          <p:nvPr/>
        </p:nvSpPr>
        <p:spPr>
          <a:xfrm rot="10800000">
            <a:off x="4071938" y="5072063"/>
            <a:ext cx="3500437" cy="912812"/>
          </a:xfrm>
          <a:prstGeom prst="arc">
            <a:avLst>
              <a:gd name="adj1" fmla="val 10315208"/>
              <a:gd name="adj2" fmla="val 19961952"/>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a:p>
        </p:txBody>
      </p:sp>
      <p:sp>
        <p:nvSpPr>
          <p:cNvPr id="13" name="Дуга 12"/>
          <p:cNvSpPr/>
          <p:nvPr/>
        </p:nvSpPr>
        <p:spPr>
          <a:xfrm rot="10800000">
            <a:off x="1357313" y="5000625"/>
            <a:ext cx="3571875" cy="1643063"/>
          </a:xfrm>
          <a:prstGeom prst="arc">
            <a:avLst>
              <a:gd name="adj1" fmla="val 10873898"/>
              <a:gd name="adj2" fmla="val 21423017"/>
            </a:avLst>
          </a:prstGeom>
          <a:ln w="4127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a:p>
        </p:txBody>
      </p:sp>
      <p:sp>
        <p:nvSpPr>
          <p:cNvPr id="14" name="Дуга 13"/>
          <p:cNvSpPr/>
          <p:nvPr/>
        </p:nvSpPr>
        <p:spPr>
          <a:xfrm rot="933371">
            <a:off x="1273175" y="5492750"/>
            <a:ext cx="3500438" cy="912813"/>
          </a:xfrm>
          <a:prstGeom prst="arc">
            <a:avLst>
              <a:gd name="adj1" fmla="val 10832729"/>
              <a:gd name="adj2" fmla="val 14294897"/>
            </a:avLst>
          </a:prstGeom>
          <a:ln w="4127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ru-RU"/>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ПОИСК в системе с топологией кольцо</a:t>
            </a:r>
            <a:br>
              <a:rPr lang="ru-RU" dirty="0" smtClean="0"/>
            </a:br>
            <a:r>
              <a:rPr lang="ru-RU" dirty="0" smtClean="0"/>
              <a:t>(Система хорд)</a:t>
            </a:r>
            <a:endParaRPr lang="ru-RU" dirty="0"/>
          </a:p>
        </p:txBody>
      </p:sp>
      <p:sp>
        <p:nvSpPr>
          <p:cNvPr id="94211" name="Содержимое 2"/>
          <p:cNvSpPr>
            <a:spLocks noGrp="1"/>
          </p:cNvSpPr>
          <p:nvPr>
            <p:ph idx="1"/>
          </p:nvPr>
        </p:nvSpPr>
        <p:spPr>
          <a:xfrm>
            <a:off x="5081588" y="1071563"/>
            <a:ext cx="4062412" cy="3946525"/>
          </a:xfrm>
        </p:spPr>
        <p:txBody>
          <a:bodyPr/>
          <a:lstStyle/>
          <a:p>
            <a:r>
              <a:rPr lang="ru-RU" sz="1800" smtClean="0"/>
              <a:t>Узлы образуют наложенную сеть логическое кольцо. В которой каждый экземпляр данных имеет ключ  к состоящий из </a:t>
            </a:r>
            <a:r>
              <a:rPr lang="en-US" sz="1800" smtClean="0"/>
              <a:t>m-</a:t>
            </a:r>
            <a:r>
              <a:rPr lang="ru-RU" sz="1800" smtClean="0"/>
              <a:t>бит. </a:t>
            </a:r>
            <a:endParaRPr lang="en-US" sz="1800" smtClean="0"/>
          </a:p>
          <a:p>
            <a:r>
              <a:rPr lang="en-US" sz="1800" b="1" i="1" smtClean="0"/>
              <a:t>Key(data item) = hash(data item's Value).</a:t>
            </a:r>
            <a:endParaRPr lang="ru-RU" sz="1800" smtClean="0"/>
          </a:p>
          <a:p>
            <a:r>
              <a:rPr lang="ru-RU" sz="1800" smtClean="0"/>
              <a:t>Ключ  данных отображается на узел  </a:t>
            </a:r>
            <a:r>
              <a:rPr lang="en-US" sz="1800" b="1" i="1" smtClean="0"/>
              <a:t>id</a:t>
            </a:r>
            <a:r>
              <a:rPr lang="ru-RU" sz="1800" b="1" i="1" smtClean="0"/>
              <a:t>= </a:t>
            </a:r>
            <a:r>
              <a:rPr lang="en-US" sz="1800" b="1" i="1" smtClean="0"/>
              <a:t>map</a:t>
            </a:r>
            <a:r>
              <a:rPr lang="ru-RU" sz="1800" b="1" i="1" smtClean="0"/>
              <a:t>(</a:t>
            </a:r>
            <a:r>
              <a:rPr lang="en-US" sz="1800" b="1" i="1" smtClean="0"/>
              <a:t>key</a:t>
            </a:r>
            <a:r>
              <a:rPr lang="ru-RU" sz="1800" b="1" i="1" smtClean="0"/>
              <a:t>)</a:t>
            </a:r>
            <a:r>
              <a:rPr lang="en-US" sz="1800" b="1" i="1" smtClean="0"/>
              <a:t>,</a:t>
            </a:r>
            <a:r>
              <a:rPr lang="en-US" sz="1800" smtClean="0"/>
              <a:t> </a:t>
            </a:r>
            <a:r>
              <a:rPr lang="ru-RU" sz="1800" smtClean="0"/>
              <a:t>имеющий наименьший  идентификатор </a:t>
            </a:r>
            <a:r>
              <a:rPr lang="en-US" sz="1800" smtClean="0"/>
              <a:t>		</a:t>
            </a:r>
            <a:r>
              <a:rPr lang="en-US" sz="1800" b="1" smtClean="0"/>
              <a:t>id</a:t>
            </a:r>
            <a:r>
              <a:rPr lang="ru-RU" sz="1800" b="1" smtClean="0"/>
              <a:t>  ≥  </a:t>
            </a:r>
            <a:r>
              <a:rPr lang="en-US" sz="1800" b="1" smtClean="0"/>
              <a:t>key</a:t>
            </a:r>
          </a:p>
          <a:p>
            <a:pPr>
              <a:buFont typeface="Wingdings 2" pitchFamily="18" charset="2"/>
              <a:buNone/>
            </a:pPr>
            <a:r>
              <a:rPr lang="en-US" sz="1800" smtClean="0"/>
              <a:t>	</a:t>
            </a:r>
            <a:r>
              <a:rPr lang="ru-RU" sz="1800" smtClean="0"/>
              <a:t>Этот узел называется  приемник (</a:t>
            </a:r>
            <a:r>
              <a:rPr lang="en-US" sz="1800" smtClean="0"/>
              <a:t>successor)</a:t>
            </a:r>
            <a:endParaRPr lang="ru-RU" sz="1800" smtClean="0"/>
          </a:p>
          <a:p>
            <a:pPr>
              <a:buFont typeface="Wingdings 2" pitchFamily="18" charset="2"/>
              <a:buNone/>
            </a:pPr>
            <a:r>
              <a:rPr lang="ru-RU" sz="1800" smtClean="0"/>
              <a:t>		</a:t>
            </a:r>
            <a:r>
              <a:rPr lang="en-US" sz="1800" b="1" smtClean="0"/>
              <a:t>suc(key</a:t>
            </a:r>
            <a:r>
              <a:rPr lang="en-US" sz="1800" b="1" baseline="-25000" smtClean="0"/>
              <a:t>i</a:t>
            </a:r>
            <a:r>
              <a:rPr lang="en-US" sz="1800" b="1" smtClean="0"/>
              <a:t>)=id </a:t>
            </a:r>
          </a:p>
          <a:p>
            <a:pPr marL="342900" lvl="2" indent="-342900">
              <a:buFont typeface="Wingdings 2" pitchFamily="18" charset="2"/>
              <a:buNone/>
            </a:pPr>
            <a:endParaRPr lang="ru-RU" b="1" i="1" smtClean="0"/>
          </a:p>
          <a:p>
            <a:endParaRPr lang="en-US" sz="1800" smtClean="0"/>
          </a:p>
          <a:p>
            <a:endParaRPr lang="ru-RU" sz="1800" smtClean="0"/>
          </a:p>
          <a:p>
            <a:endParaRPr lang="ru-RU" sz="1800" smtClean="0"/>
          </a:p>
          <a:p>
            <a:endParaRPr lang="ru-RU" sz="1800" smtClean="0"/>
          </a:p>
        </p:txBody>
      </p:sp>
      <p:pic>
        <p:nvPicPr>
          <p:cNvPr id="94212" name="Picture 2"/>
          <p:cNvPicPr>
            <a:picLocks noChangeAspect="1" noChangeArrowheads="1"/>
          </p:cNvPicPr>
          <p:nvPr/>
        </p:nvPicPr>
        <p:blipFill>
          <a:blip r:embed="rId2" cstate="print"/>
          <a:srcRect/>
          <a:stretch>
            <a:fillRect/>
          </a:stretch>
        </p:blipFill>
        <p:spPr bwMode="auto">
          <a:xfrm>
            <a:off x="285750" y="1643063"/>
            <a:ext cx="4700588" cy="3094037"/>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Поиск узла в системе хорд </a:t>
            </a:r>
            <a:endParaRPr lang="ru-RU" dirty="0"/>
          </a:p>
        </p:txBody>
      </p:sp>
      <p:sp>
        <p:nvSpPr>
          <p:cNvPr id="95235" name="Содержимое 2"/>
          <p:cNvSpPr>
            <a:spLocks noGrp="1"/>
          </p:cNvSpPr>
          <p:nvPr>
            <p:ph idx="1"/>
          </p:nvPr>
        </p:nvSpPr>
        <p:spPr>
          <a:xfrm>
            <a:off x="285750" y="4214813"/>
            <a:ext cx="8686800" cy="2357437"/>
          </a:xfrm>
        </p:spPr>
        <p:txBody>
          <a:bodyPr/>
          <a:lstStyle/>
          <a:p>
            <a:pPr>
              <a:buClr>
                <a:srgbClr val="C00000"/>
              </a:buClr>
              <a:buFont typeface="Wingdings" pitchFamily="2" charset="2"/>
              <a:buChar char="Ø"/>
            </a:pPr>
            <a:r>
              <a:rPr lang="ru-RU" sz="1600" dirty="0" smtClean="0">
                <a:latin typeface="Arial" charset="0"/>
                <a:cs typeface="Arial" charset="0"/>
              </a:rPr>
              <a:t>Предположим, узел 9 ищет узел отвечающий за экземпляр данных с </a:t>
            </a:r>
            <a:r>
              <a:rPr lang="ru-RU" sz="1600" dirty="0" err="1" smtClean="0">
                <a:latin typeface="Arial" charset="0"/>
                <a:cs typeface="Arial" charset="0"/>
              </a:rPr>
              <a:t>ключем</a:t>
            </a:r>
            <a:r>
              <a:rPr lang="ru-RU" sz="1600" dirty="0" smtClean="0">
                <a:latin typeface="Arial" charset="0"/>
                <a:cs typeface="Arial" charset="0"/>
              </a:rPr>
              <a:t> 3 (это будет узел 4). </a:t>
            </a:r>
          </a:p>
          <a:p>
            <a:pPr>
              <a:buClr>
                <a:srgbClr val="C00000"/>
              </a:buClr>
              <a:buFont typeface="Wingdings" pitchFamily="2" charset="2"/>
              <a:buChar char="Ø"/>
            </a:pPr>
            <a:r>
              <a:rPr lang="ru-RU" sz="1600" dirty="0" smtClean="0">
                <a:latin typeface="Arial" charset="0"/>
                <a:cs typeface="Arial" charset="0"/>
              </a:rPr>
              <a:t>Узел 9 имеет дуги с узлами 11,14, 18 и 28. Так как самым дальним является узел 28, то к нему и обращается узел 9.</a:t>
            </a:r>
          </a:p>
          <a:p>
            <a:pPr>
              <a:buClr>
                <a:srgbClr val="C00000"/>
              </a:buClr>
              <a:buFont typeface="Wingdings" pitchFamily="2" charset="2"/>
              <a:buChar char="Ø"/>
            </a:pPr>
            <a:r>
              <a:rPr lang="ru-RU" sz="1600" dirty="0" smtClean="0">
                <a:latin typeface="Arial" charset="0"/>
                <a:cs typeface="Arial" charset="0"/>
              </a:rPr>
              <a:t>Узел 28 имеет дуги с 1, 4 и 14, и он не знает о существовании узла между узлами 1 и 4. Поэтому он </a:t>
            </a:r>
            <a:r>
              <a:rPr lang="ru-RU" sz="1600" dirty="0" err="1" smtClean="0">
                <a:latin typeface="Arial" charset="0"/>
                <a:cs typeface="Arial" charset="0"/>
              </a:rPr>
              <a:t>форвардирует</a:t>
            </a:r>
            <a:r>
              <a:rPr lang="ru-RU" sz="1600" dirty="0" smtClean="0">
                <a:latin typeface="Arial" charset="0"/>
                <a:cs typeface="Arial" charset="0"/>
              </a:rPr>
              <a:t> запрос к узлу 1.</a:t>
            </a:r>
          </a:p>
          <a:p>
            <a:pPr>
              <a:buClr>
                <a:srgbClr val="C00000"/>
              </a:buClr>
              <a:buFont typeface="Wingdings" pitchFamily="2" charset="2"/>
              <a:buChar char="Ø"/>
            </a:pPr>
            <a:r>
              <a:rPr lang="ru-RU" sz="1600" dirty="0" smtClean="0">
                <a:latin typeface="Arial" charset="0"/>
                <a:cs typeface="Arial" charset="0"/>
              </a:rPr>
              <a:t>Узел 1 знает, что он предшествует узлу 4, а значит узел 4 отвечает за ключ 3, поэтому он направляет запрос к узлу 4.</a:t>
            </a:r>
          </a:p>
          <a:p>
            <a:pPr>
              <a:buClr>
                <a:srgbClr val="C00000"/>
              </a:buClr>
              <a:buFont typeface="Wingdings" pitchFamily="2" charset="2"/>
              <a:buChar char="Ø"/>
            </a:pPr>
            <a:r>
              <a:rPr lang="ru-RU" sz="1600" dirty="0" smtClean="0">
                <a:latin typeface="Arial" charset="0"/>
                <a:cs typeface="Arial" charset="0"/>
              </a:rPr>
              <a:t>Узел 4 ответит узлу 9 напрямую.</a:t>
            </a:r>
          </a:p>
        </p:txBody>
      </p:sp>
      <p:pic>
        <p:nvPicPr>
          <p:cNvPr id="95236" name="Picture 2"/>
          <p:cNvPicPr>
            <a:picLocks noChangeAspect="1" noChangeArrowheads="1"/>
          </p:cNvPicPr>
          <p:nvPr/>
        </p:nvPicPr>
        <p:blipFill>
          <a:blip r:embed="rId2" cstate="print"/>
          <a:srcRect/>
          <a:stretch>
            <a:fillRect/>
          </a:stretch>
        </p:blipFill>
        <p:spPr bwMode="auto">
          <a:xfrm>
            <a:off x="285750" y="1143000"/>
            <a:ext cx="4700588" cy="3094038"/>
          </a:xfrm>
          <a:prstGeom prst="rect">
            <a:avLst/>
          </a:prstGeom>
          <a:noFill/>
          <a:ln w="9525">
            <a:noFill/>
            <a:miter lim="800000"/>
            <a:headEnd/>
            <a:tailEnd/>
          </a:ln>
        </p:spPr>
      </p:pic>
      <p:sp>
        <p:nvSpPr>
          <p:cNvPr id="95237" name="Прямоугольник 4"/>
          <p:cNvSpPr>
            <a:spLocks noChangeArrowheads="1"/>
          </p:cNvSpPr>
          <p:nvPr/>
        </p:nvSpPr>
        <p:spPr bwMode="auto">
          <a:xfrm>
            <a:off x="5072063" y="1143000"/>
            <a:ext cx="3929062" cy="2800350"/>
          </a:xfrm>
          <a:prstGeom prst="rect">
            <a:avLst/>
          </a:prstGeom>
          <a:noFill/>
          <a:ln w="9525">
            <a:noFill/>
            <a:miter lim="800000"/>
            <a:headEnd/>
            <a:tailEnd/>
          </a:ln>
        </p:spPr>
        <p:txBody>
          <a:bodyPr>
            <a:spAutoFit/>
          </a:bodyPr>
          <a:lstStyle/>
          <a:p>
            <a:r>
              <a:rPr lang="ru-RU" sz="1600" dirty="0">
                <a:solidFill>
                  <a:schemeClr val="tx2"/>
                </a:solidFill>
              </a:rPr>
              <a:t>В показанной сети </a:t>
            </a:r>
            <a:r>
              <a:rPr lang="en-US" sz="1600" dirty="0">
                <a:solidFill>
                  <a:schemeClr val="tx2"/>
                </a:solidFill>
              </a:rPr>
              <a:t>m=5 (2</a:t>
            </a:r>
            <a:r>
              <a:rPr lang="en-US" sz="1600" baseline="30000" dirty="0">
                <a:solidFill>
                  <a:schemeClr val="tx2"/>
                </a:solidFill>
              </a:rPr>
              <a:t>5</a:t>
            </a:r>
            <a:r>
              <a:rPr lang="en-US" sz="1600" dirty="0">
                <a:solidFill>
                  <a:schemeClr val="tx2"/>
                </a:solidFill>
              </a:rPr>
              <a:t>) </a:t>
            </a:r>
            <a:r>
              <a:rPr lang="ru-RU" sz="1600" dirty="0">
                <a:solidFill>
                  <a:schemeClr val="tx2"/>
                </a:solidFill>
              </a:rPr>
              <a:t>ключи экземпляров данных</a:t>
            </a:r>
            <a:r>
              <a:rPr lang="en-US" sz="1600" dirty="0">
                <a:solidFill>
                  <a:schemeClr val="tx2"/>
                </a:solidFill>
              </a:rPr>
              <a:t> key =</a:t>
            </a:r>
            <a:r>
              <a:rPr lang="ru-RU" sz="1600" dirty="0">
                <a:solidFill>
                  <a:schemeClr val="tx2"/>
                </a:solidFill>
              </a:rPr>
              <a:t> </a:t>
            </a:r>
            <a:r>
              <a:rPr lang="en-US" sz="1600" dirty="0">
                <a:solidFill>
                  <a:schemeClr val="tx2"/>
                </a:solidFill>
              </a:rPr>
              <a:t>{</a:t>
            </a:r>
            <a:r>
              <a:rPr lang="ru-RU" sz="1600" dirty="0">
                <a:solidFill>
                  <a:schemeClr val="tx2"/>
                </a:solidFill>
              </a:rPr>
              <a:t>0-31</a:t>
            </a:r>
            <a:r>
              <a:rPr lang="en-US" sz="1600" dirty="0">
                <a:solidFill>
                  <a:schemeClr val="tx2"/>
                </a:solidFill>
              </a:rPr>
              <a:t>}</a:t>
            </a:r>
            <a:r>
              <a:rPr lang="ru-RU" sz="1600" dirty="0">
                <a:solidFill>
                  <a:schemeClr val="tx2"/>
                </a:solidFill>
              </a:rPr>
              <a:t> и </a:t>
            </a:r>
          </a:p>
          <a:p>
            <a:r>
              <a:rPr lang="ru-RU" sz="1600" dirty="0">
                <a:solidFill>
                  <a:schemeClr val="tx2"/>
                </a:solidFill>
              </a:rPr>
              <a:t>девять узлов  </a:t>
            </a:r>
            <a:r>
              <a:rPr lang="en-US" sz="1600" dirty="0">
                <a:solidFill>
                  <a:schemeClr val="tx2"/>
                </a:solidFill>
              </a:rPr>
              <a:t>id = {1,4,9,11,14,18,20,21,28}.</a:t>
            </a:r>
            <a:endParaRPr lang="ru-RU" sz="1600" dirty="0">
              <a:solidFill>
                <a:schemeClr val="tx2"/>
              </a:solidFill>
            </a:endParaRPr>
          </a:p>
          <a:p>
            <a:r>
              <a:rPr lang="ru-RU" sz="1600" dirty="0">
                <a:solidFill>
                  <a:schemeClr val="tx2"/>
                </a:solidFill>
              </a:rPr>
              <a:t>Каждый узел связан </a:t>
            </a:r>
            <a:r>
              <a:rPr lang="en-US" sz="1600" dirty="0">
                <a:solidFill>
                  <a:schemeClr val="tx2"/>
                </a:solidFill>
              </a:rPr>
              <a:t>“</a:t>
            </a:r>
            <a:r>
              <a:rPr lang="ru-RU" sz="1600" dirty="0">
                <a:solidFill>
                  <a:schemeClr val="tx2"/>
                </a:solidFill>
              </a:rPr>
              <a:t>кратчайшими</a:t>
            </a:r>
            <a:r>
              <a:rPr lang="en-US" sz="1600" dirty="0">
                <a:solidFill>
                  <a:schemeClr val="tx2"/>
                </a:solidFill>
              </a:rPr>
              <a:t>”</a:t>
            </a:r>
            <a:r>
              <a:rPr lang="ru-RU" sz="1600" dirty="0">
                <a:solidFill>
                  <a:schemeClr val="tx2"/>
                </a:solidFill>
              </a:rPr>
              <a:t>дугами с другими узлами (как это делается </a:t>
            </a:r>
          </a:p>
          <a:p>
            <a:r>
              <a:rPr lang="ru-RU" sz="1600" dirty="0">
                <a:solidFill>
                  <a:schemeClr val="tx2"/>
                </a:solidFill>
              </a:rPr>
              <a:t>пока не важно).</a:t>
            </a:r>
          </a:p>
          <a:p>
            <a:r>
              <a:rPr lang="ru-RU" sz="1600" dirty="0">
                <a:solidFill>
                  <a:schemeClr val="tx2"/>
                </a:solidFill>
              </a:rPr>
              <a:t>Для поиска ключа узел посылает запрос к узлам с которыми он связан дугами.</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err="1" smtClean="0"/>
              <a:t>ПОИСк</a:t>
            </a:r>
            <a:r>
              <a:rPr lang="ru-RU" dirty="0" smtClean="0"/>
              <a:t> с помощью маршрутизации документов (1)</a:t>
            </a:r>
            <a:endParaRPr lang="ru-RU" dirty="0"/>
          </a:p>
        </p:txBody>
      </p:sp>
      <p:sp>
        <p:nvSpPr>
          <p:cNvPr id="96259" name="Содержимое 2"/>
          <p:cNvSpPr>
            <a:spLocks noGrp="1"/>
          </p:cNvSpPr>
          <p:nvPr>
            <p:ph idx="1"/>
          </p:nvPr>
        </p:nvSpPr>
        <p:spPr>
          <a:xfrm>
            <a:off x="285750" y="1357313"/>
            <a:ext cx="8686800" cy="1303337"/>
          </a:xfrm>
        </p:spPr>
        <p:txBody>
          <a:bodyPr/>
          <a:lstStyle/>
          <a:p>
            <a:r>
              <a:rPr lang="ru-RU" sz="1500" smtClean="0"/>
              <a:t>Данный метод обеспечивает поиск документов без участия центрального индекса, средствами самой вычислительной сети. </a:t>
            </a:r>
          </a:p>
          <a:p>
            <a:r>
              <a:rPr lang="ru-RU" sz="1500" smtClean="0"/>
              <a:t>В основе данного метода лежит принцип присвоения уникальных идентификаторов каждому узлу вычислительной сети, а также каждому ресурсу (документу, сервису и др.), который данная сеть может предоставлять.</a:t>
            </a:r>
          </a:p>
        </p:txBody>
      </p:sp>
      <p:pic>
        <p:nvPicPr>
          <p:cNvPr id="96260" name="Picture 2"/>
          <p:cNvPicPr>
            <a:picLocks noChangeAspect="1" noChangeArrowheads="1"/>
          </p:cNvPicPr>
          <p:nvPr/>
        </p:nvPicPr>
        <p:blipFill>
          <a:blip r:embed="rId2" cstate="print"/>
          <a:srcRect/>
          <a:stretch>
            <a:fillRect/>
          </a:stretch>
        </p:blipFill>
        <p:spPr bwMode="auto">
          <a:xfrm>
            <a:off x="0" y="2643188"/>
            <a:ext cx="3295650" cy="3362325"/>
          </a:xfrm>
          <a:prstGeom prst="rect">
            <a:avLst/>
          </a:prstGeom>
          <a:noFill/>
          <a:ln w="9525">
            <a:noFill/>
            <a:miter lim="800000"/>
            <a:headEnd/>
            <a:tailEnd/>
          </a:ln>
        </p:spPr>
      </p:pic>
      <p:sp>
        <p:nvSpPr>
          <p:cNvPr id="133123" name="Rectangle 3"/>
          <p:cNvSpPr>
            <a:spLocks noChangeArrowheads="1"/>
          </p:cNvSpPr>
          <p:nvPr/>
        </p:nvSpPr>
        <p:spPr bwMode="auto">
          <a:xfrm>
            <a:off x="3286125" y="2500313"/>
            <a:ext cx="5715000" cy="3324225"/>
          </a:xfrm>
          <a:prstGeom prst="rect">
            <a:avLst/>
          </a:prstGeom>
          <a:noFill/>
          <a:ln w="9525">
            <a:noFill/>
            <a:miter lim="800000"/>
            <a:headEnd/>
            <a:tailEnd/>
          </a:ln>
          <a:effectLst/>
        </p:spPr>
        <p:txBody>
          <a:bodyPr anchor="ctr">
            <a:spAutoFit/>
          </a:bodyPr>
          <a:lstStyle/>
          <a:p>
            <a:pPr algn="just" eaLnBrk="0" hangingPunct="0"/>
            <a:r>
              <a:rPr lang="ru-RU" sz="1400" dirty="0">
                <a:solidFill>
                  <a:schemeClr val="tx2"/>
                </a:solidFill>
                <a:latin typeface="Times New Roman" pitchFamily="18" charset="0"/>
                <a:cs typeface="Times New Roman" pitchFamily="18" charset="0"/>
              </a:rPr>
              <a:t>Когда какой-либо пир (на рисунке </a:t>
            </a:r>
            <a:r>
              <a:rPr lang="ru-RU" sz="1400" dirty="0">
                <a:solidFill>
                  <a:schemeClr val="tx2"/>
                </a:solidFill>
                <a:cs typeface="Times New Roman" pitchFamily="18" charset="0"/>
              </a:rPr>
              <a:t>–</a:t>
            </a:r>
            <a:r>
              <a:rPr lang="ru-RU" sz="1400" dirty="0">
                <a:solidFill>
                  <a:schemeClr val="tx2"/>
                </a:solidFill>
                <a:latin typeface="Times New Roman" pitchFamily="18" charset="0"/>
                <a:cs typeface="Times New Roman" pitchFamily="18" charset="0"/>
              </a:rPr>
              <a:t> узел 7008) производит публика- </a:t>
            </a:r>
            <a:r>
              <a:rPr lang="ru-RU" sz="1400" dirty="0" err="1">
                <a:solidFill>
                  <a:schemeClr val="tx2"/>
                </a:solidFill>
                <a:latin typeface="Times New Roman" pitchFamily="18" charset="0"/>
                <a:cs typeface="Times New Roman" pitchFamily="18" charset="0"/>
              </a:rPr>
              <a:t>цию</a:t>
            </a:r>
            <a:r>
              <a:rPr lang="ru-RU" sz="1400" dirty="0">
                <a:solidFill>
                  <a:schemeClr val="tx2"/>
                </a:solidFill>
                <a:latin typeface="Times New Roman" pitchFamily="18" charset="0"/>
                <a:cs typeface="Times New Roman" pitchFamily="18" charset="0"/>
              </a:rPr>
              <a:t> ресурса в сети, каким-либо образом вычисляется идентификатор данного ресурса (на рисунке </a:t>
            </a:r>
            <a:r>
              <a:rPr lang="ru-RU" sz="1400" dirty="0">
                <a:solidFill>
                  <a:schemeClr val="tx2"/>
                </a:solidFill>
                <a:cs typeface="Times New Roman" pitchFamily="18" charset="0"/>
              </a:rPr>
              <a:t>–</a:t>
            </a:r>
            <a:r>
              <a:rPr lang="ru-RU" sz="1400" dirty="0">
                <a:solidFill>
                  <a:schemeClr val="tx2"/>
                </a:solidFill>
                <a:latin typeface="Times New Roman" pitchFamily="18" charset="0"/>
                <a:cs typeface="Times New Roman" pitchFamily="18" charset="0"/>
              </a:rPr>
              <a:t> документ 0110). При этом, идентификаторы узлов сети и ресурсов имеют единую область возможных значений. </a:t>
            </a:r>
          </a:p>
          <a:p>
            <a:pPr algn="just" eaLnBrk="0" hangingPunct="0"/>
            <a:r>
              <a:rPr lang="ru-RU" sz="1400" dirty="0">
                <a:solidFill>
                  <a:schemeClr val="tx2"/>
                </a:solidFill>
                <a:latin typeface="Times New Roman" pitchFamily="18" charset="0"/>
                <a:cs typeface="Times New Roman" pitchFamily="18" charset="0"/>
              </a:rPr>
              <a:t>Далее, копия данного ресурса (или ссылка на него) </a:t>
            </a:r>
            <a:r>
              <a:rPr lang="ru-RU" sz="1400" b="1" dirty="0">
                <a:solidFill>
                  <a:schemeClr val="tx2"/>
                </a:solidFill>
                <a:latin typeface="Times New Roman" pitchFamily="18" charset="0"/>
                <a:cs typeface="Times New Roman" pitchFamily="18" charset="0"/>
              </a:rPr>
              <a:t>связывается</a:t>
            </a:r>
            <a:r>
              <a:rPr lang="ru-RU" sz="1400" dirty="0">
                <a:solidFill>
                  <a:schemeClr val="tx2"/>
                </a:solidFill>
                <a:latin typeface="Times New Roman" pitchFamily="18" charset="0"/>
                <a:cs typeface="Times New Roman" pitchFamily="18" charset="0"/>
              </a:rPr>
              <a:t> с </a:t>
            </a:r>
            <a:r>
              <a:rPr lang="ru-RU" sz="1400" dirty="0" err="1">
                <a:solidFill>
                  <a:schemeClr val="tx2"/>
                </a:solidFill>
                <a:latin typeface="Times New Roman" pitchFamily="18" charset="0"/>
                <a:cs typeface="Times New Roman" pitchFamily="18" charset="0"/>
              </a:rPr>
              <a:t>узлуом</a:t>
            </a:r>
            <a:r>
              <a:rPr lang="ru-RU" sz="1400" dirty="0">
                <a:solidFill>
                  <a:schemeClr val="tx2"/>
                </a:solidFill>
                <a:latin typeface="Times New Roman" pitchFamily="18" charset="0"/>
                <a:cs typeface="Times New Roman" pitchFamily="18" charset="0"/>
              </a:rPr>
              <a:t>, который имеет наиболее похожий идентификатор, на рисунке показана трасса документа 0110: </a:t>
            </a:r>
          </a:p>
          <a:p>
            <a:pPr algn="just" eaLnBrk="0" hangingPunct="0"/>
            <a:r>
              <a:rPr lang="ru-RU" sz="1400" dirty="0">
                <a:solidFill>
                  <a:schemeClr val="tx2"/>
                </a:solidFill>
                <a:latin typeface="Times New Roman" pitchFamily="18" charset="0"/>
                <a:cs typeface="Times New Roman" pitchFamily="18" charset="0"/>
              </a:rPr>
              <a:t>	узлы 7008 </a:t>
            </a:r>
            <a:r>
              <a:rPr lang="ru-RU" sz="1400" dirty="0">
                <a:solidFill>
                  <a:schemeClr val="tx2"/>
                </a:solidFill>
                <a:cs typeface="Times New Roman" pitchFamily="18" charset="0"/>
              </a:rPr>
              <a:t>– </a:t>
            </a:r>
            <a:r>
              <a:rPr lang="ru-RU" sz="1400" dirty="0">
                <a:solidFill>
                  <a:schemeClr val="tx2"/>
                </a:solidFill>
                <a:latin typeface="Times New Roman" pitchFamily="18" charset="0"/>
                <a:cs typeface="Times New Roman" pitchFamily="18" charset="0"/>
              </a:rPr>
              <a:t>0459 </a:t>
            </a:r>
            <a:r>
              <a:rPr lang="ru-RU" sz="1400" dirty="0">
                <a:solidFill>
                  <a:schemeClr val="tx2"/>
                </a:solidFill>
                <a:cs typeface="Times New Roman" pitchFamily="18" charset="0"/>
              </a:rPr>
              <a:t>–</a:t>
            </a:r>
            <a:r>
              <a:rPr lang="ru-RU" sz="1400" dirty="0">
                <a:solidFill>
                  <a:schemeClr val="tx2"/>
                </a:solidFill>
                <a:latin typeface="Times New Roman" pitchFamily="18" charset="0"/>
                <a:cs typeface="Times New Roman" pitchFamily="18" charset="0"/>
              </a:rPr>
              <a:t> 0009 </a:t>
            </a:r>
            <a:r>
              <a:rPr lang="ru-RU" sz="1400" dirty="0">
                <a:solidFill>
                  <a:schemeClr val="tx2"/>
                </a:solidFill>
                <a:cs typeface="Times New Roman" pitchFamily="18" charset="0"/>
              </a:rPr>
              <a:t>–</a:t>
            </a:r>
            <a:r>
              <a:rPr lang="ru-RU" sz="1400" dirty="0">
                <a:solidFill>
                  <a:schemeClr val="tx2"/>
                </a:solidFill>
                <a:latin typeface="Times New Roman" pitchFamily="18" charset="0"/>
                <a:cs typeface="Times New Roman" pitchFamily="18" charset="0"/>
              </a:rPr>
              <a:t> 0040. </a:t>
            </a:r>
          </a:p>
          <a:p>
            <a:pPr algn="just" eaLnBrk="0" hangingPunct="0"/>
            <a:r>
              <a:rPr lang="ru-RU" sz="1400" dirty="0">
                <a:solidFill>
                  <a:schemeClr val="tx2"/>
                </a:solidFill>
                <a:latin typeface="Times New Roman" pitchFamily="18" charset="0"/>
                <a:cs typeface="Times New Roman" pitchFamily="18" charset="0"/>
              </a:rPr>
              <a:t>Данная процедура производится следующим образом:</a:t>
            </a:r>
          </a:p>
          <a:p>
            <a:pPr algn="just" eaLnBrk="0" hangingPunct="0">
              <a:buFontTx/>
              <a:buAutoNum type="arabicPeriod"/>
            </a:pPr>
            <a:r>
              <a:rPr lang="ru-RU" sz="1400" dirty="0">
                <a:solidFill>
                  <a:schemeClr val="tx2"/>
                </a:solidFill>
                <a:latin typeface="Times New Roman" pitchFamily="18" charset="0"/>
                <a:cs typeface="Times New Roman" pitchFamily="18" charset="0"/>
              </a:rPr>
              <a:t>Производится сравнение идентификатора ресурса с идентификаторами всех соседних узлов.</a:t>
            </a:r>
          </a:p>
          <a:p>
            <a:pPr algn="just" eaLnBrk="0" hangingPunct="0">
              <a:buFontTx/>
              <a:buAutoNum type="arabicPeriod"/>
            </a:pPr>
            <a:r>
              <a:rPr lang="ru-RU" sz="1400" dirty="0">
                <a:solidFill>
                  <a:schemeClr val="tx2"/>
                </a:solidFill>
                <a:latin typeface="Times New Roman" pitchFamily="18" charset="0"/>
                <a:cs typeface="Times New Roman" pitchFamily="18" charset="0"/>
              </a:rPr>
              <a:t>Если идентификатор </a:t>
            </a:r>
            <a:r>
              <a:rPr lang="ru-RU" sz="1400" i="1" dirty="0">
                <a:solidFill>
                  <a:schemeClr val="tx2"/>
                </a:solidFill>
                <a:latin typeface="Times New Roman" pitchFamily="18" charset="0"/>
                <a:cs typeface="Times New Roman" pitchFamily="18" charset="0"/>
              </a:rPr>
              <a:t>текущего </a:t>
            </a:r>
            <a:r>
              <a:rPr lang="ru-RU" sz="1400" dirty="0">
                <a:solidFill>
                  <a:schemeClr val="tx2"/>
                </a:solidFill>
                <a:latin typeface="Times New Roman" pitchFamily="18" charset="0"/>
                <a:cs typeface="Times New Roman" pitchFamily="18" charset="0"/>
              </a:rPr>
              <a:t>узла ближе всего (по некоторой метрике) к идентификатору документа, то процесс трассировки завершается.</a:t>
            </a:r>
          </a:p>
        </p:txBody>
      </p:sp>
      <p:sp>
        <p:nvSpPr>
          <p:cNvPr id="96262" name="Прямоугольник 5"/>
          <p:cNvSpPr>
            <a:spLocks noChangeArrowheads="1"/>
          </p:cNvSpPr>
          <p:nvPr/>
        </p:nvSpPr>
        <p:spPr bwMode="auto">
          <a:xfrm>
            <a:off x="0" y="6027738"/>
            <a:ext cx="8929688" cy="738187"/>
          </a:xfrm>
          <a:prstGeom prst="rect">
            <a:avLst/>
          </a:prstGeom>
          <a:noFill/>
          <a:ln w="9525">
            <a:noFill/>
            <a:miter lim="800000"/>
            <a:headEnd/>
            <a:tailEnd/>
          </a:ln>
        </p:spPr>
        <p:txBody>
          <a:bodyPr>
            <a:spAutoFit/>
          </a:bodyPr>
          <a:lstStyle/>
          <a:p>
            <a:r>
              <a:rPr lang="ru-RU" sz="1400" dirty="0">
                <a:solidFill>
                  <a:schemeClr val="tx2"/>
                </a:solidFill>
                <a:latin typeface="Times New Roman" pitchFamily="18" charset="0"/>
                <a:cs typeface="Times New Roman" pitchFamily="18" charset="0"/>
              </a:rPr>
              <a:t>Если один из идентификаторов соседних узлов ближе к идентификатору документа, чем идентификатор текущего узла, то ссылка на данный ресурс </a:t>
            </a:r>
            <a:r>
              <a:rPr lang="ru-RU" sz="1400" i="1" dirty="0">
                <a:solidFill>
                  <a:schemeClr val="tx2"/>
                </a:solidFill>
                <a:latin typeface="Times New Roman" pitchFamily="18" charset="0"/>
                <a:cs typeface="Times New Roman" pitchFamily="18" charset="0"/>
              </a:rPr>
              <a:t>копируется </a:t>
            </a:r>
            <a:r>
              <a:rPr lang="ru-RU" sz="1400" dirty="0">
                <a:solidFill>
                  <a:schemeClr val="tx2"/>
                </a:solidFill>
                <a:latin typeface="Times New Roman" pitchFamily="18" charset="0"/>
                <a:cs typeface="Times New Roman" pitchFamily="18" charset="0"/>
              </a:rPr>
              <a:t>на узел с более близким идентификатором и процесс повторяется с п. 1. (узел 0040 на рисунке).</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err="1" smtClean="0"/>
              <a:t>ПОИСк</a:t>
            </a:r>
            <a:r>
              <a:rPr lang="ru-RU" dirty="0" smtClean="0"/>
              <a:t> с помощью маршрутизации документов (2)</a:t>
            </a:r>
            <a:endParaRPr lang="ru-RU" dirty="0"/>
          </a:p>
        </p:txBody>
      </p:sp>
      <p:sp>
        <p:nvSpPr>
          <p:cNvPr id="97283" name="Содержимое 2"/>
          <p:cNvSpPr>
            <a:spLocks noGrp="1"/>
          </p:cNvSpPr>
          <p:nvPr>
            <p:ph idx="1"/>
          </p:nvPr>
        </p:nvSpPr>
        <p:spPr>
          <a:xfrm>
            <a:off x="3357563" y="1554163"/>
            <a:ext cx="5634037" cy="4525962"/>
          </a:xfrm>
        </p:spPr>
        <p:txBody>
          <a:bodyPr/>
          <a:lstStyle/>
          <a:p>
            <a:r>
              <a:rPr lang="ru-RU" sz="1600" smtClean="0">
                <a:latin typeface="Times New Roman" pitchFamily="18" charset="0"/>
                <a:cs typeface="Times New Roman" pitchFamily="18" charset="0"/>
              </a:rPr>
              <a:t>Поиск ресурса производится по аналогичному алгоритму, но вместо копирования документа происходит трансляция запроса (в запросе содержится идентификатор запрашиваемого ресурса, например 0110 на рисунке 57) от узла, инициировавшего запрос (на рисунке – узел 5203) к узлу, идентификатор которого ближе всего соответствует идентификатору запрашиваемого документа. </a:t>
            </a:r>
          </a:p>
          <a:p>
            <a:r>
              <a:rPr lang="ru-RU" sz="1600" smtClean="0">
                <a:latin typeface="Times New Roman" pitchFamily="18" charset="0"/>
                <a:cs typeface="Times New Roman" pitchFamily="18" charset="0"/>
              </a:rPr>
              <a:t>Соответственно, в процессе трансляции данного запроса должен появиться такой узел, который хранит информацию об интересуемом документе, если данный документ находится в соответствующей части сети.</a:t>
            </a:r>
          </a:p>
          <a:p>
            <a:r>
              <a:rPr lang="ru-RU" sz="1600" smtClean="0">
                <a:latin typeface="Times New Roman" pitchFamily="18" charset="0"/>
                <a:cs typeface="Times New Roman" pitchFamily="18" charset="0"/>
              </a:rPr>
              <a:t>К недостаткам такого подхода можно отнести необходимость знания точного идентификатора документа, который необходимо найти в сети (невозможность поиска по отдельным атрибутам документа), а также возможность образования «островов», затрудняющих алгоритм поиска.</a:t>
            </a:r>
          </a:p>
        </p:txBody>
      </p:sp>
      <p:pic>
        <p:nvPicPr>
          <p:cNvPr id="97284" name="Picture 2"/>
          <p:cNvPicPr>
            <a:picLocks noChangeAspect="1" noChangeArrowheads="1"/>
          </p:cNvPicPr>
          <p:nvPr/>
        </p:nvPicPr>
        <p:blipFill>
          <a:blip r:embed="rId2" cstate="print"/>
          <a:srcRect/>
          <a:stretch>
            <a:fillRect/>
          </a:stretch>
        </p:blipFill>
        <p:spPr bwMode="auto">
          <a:xfrm>
            <a:off x="0" y="1643063"/>
            <a:ext cx="3295650" cy="3362325"/>
          </a:xfrm>
          <a:prstGeom prst="rect">
            <a:avLst/>
          </a:prstGeom>
          <a:noFill/>
          <a:ln w="9525">
            <a:noFill/>
            <a:miter lim="800000"/>
            <a:headEnd/>
            <a:tailEnd/>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Неструктурированные </a:t>
            </a:r>
            <a:r>
              <a:rPr lang="en-US" dirty="0" smtClean="0"/>
              <a:t>P2P </a:t>
            </a:r>
            <a:r>
              <a:rPr lang="ru-RU" dirty="0" smtClean="0"/>
              <a:t>системы</a:t>
            </a:r>
            <a:endParaRPr lang="ru-RU" dirty="0"/>
          </a:p>
        </p:txBody>
      </p:sp>
      <p:sp>
        <p:nvSpPr>
          <p:cNvPr id="98307" name="Содержимое 2"/>
          <p:cNvSpPr>
            <a:spLocks noGrp="1"/>
          </p:cNvSpPr>
          <p:nvPr>
            <p:ph idx="1"/>
          </p:nvPr>
        </p:nvSpPr>
        <p:spPr>
          <a:xfrm>
            <a:off x="214313" y="1143000"/>
            <a:ext cx="8686800" cy="5303838"/>
          </a:xfrm>
        </p:spPr>
        <p:txBody>
          <a:bodyPr/>
          <a:lstStyle/>
          <a:p>
            <a:r>
              <a:rPr lang="ru-RU" sz="1800" smtClean="0"/>
              <a:t>Они не имеют определенной топологии.</a:t>
            </a:r>
          </a:p>
          <a:p>
            <a:r>
              <a:rPr lang="ru-RU" sz="1800" smtClean="0"/>
              <a:t>Каждый узел в такой системе поддерживает список соседних узлов, а об остальных он ничего не знает.</a:t>
            </a:r>
          </a:p>
          <a:p>
            <a:r>
              <a:rPr lang="ru-RU" sz="1800" smtClean="0"/>
              <a:t>В результате наложенная сеть такой системы представляет собой случайный граф: - граф в котором дуга между вершинами </a:t>
            </a:r>
            <a:r>
              <a:rPr lang="en-US" sz="1800" smtClean="0"/>
              <a:t>&lt;u,v&gt;</a:t>
            </a:r>
            <a:r>
              <a:rPr lang="ru-RU" sz="1800" smtClean="0"/>
              <a:t> существует с некоторой вероятностью </a:t>
            </a:r>
            <a:r>
              <a:rPr lang="en-US" sz="1800" smtClean="0"/>
              <a:t>P[&lt;u,v&gt;]. </a:t>
            </a:r>
            <a:r>
              <a:rPr lang="ru-RU" sz="1800" smtClean="0"/>
              <a:t>В идеале эта вероятность имеет одно и тоже значение, для всех пар вершин.</a:t>
            </a:r>
          </a:p>
          <a:p>
            <a:r>
              <a:rPr lang="ru-RU" sz="1800" smtClean="0"/>
              <a:t>При присоединении узла к Р2Р системе, он контактирует с общеизвестными в системе узлами и получает от них список других пиров от которых он может узнать о еще большем числе пиров.</a:t>
            </a:r>
          </a:p>
          <a:p>
            <a:r>
              <a:rPr lang="ru-RU" sz="1800" smtClean="0"/>
              <a:t>В таких системах, если пир хочет найти какой-либо ресурс, то он не может следовать какой-то определенной процедуре маршрутизации. Он должен прибегнуть  к специальной процедуре поиска установленной в этой системе. </a:t>
            </a:r>
          </a:p>
          <a:p>
            <a:r>
              <a:rPr lang="ru-RU" sz="1800" smtClean="0"/>
              <a:t>Имеется два предельных метода поиска в таких системах:</a:t>
            </a:r>
          </a:p>
          <a:p>
            <a:pPr lvl="1"/>
            <a:r>
              <a:rPr lang="ru-RU" sz="1800" smtClean="0"/>
              <a:t>Метод затопления (</a:t>
            </a:r>
            <a:r>
              <a:rPr lang="en-US" sz="1800" smtClean="0"/>
              <a:t>flooding).</a:t>
            </a:r>
            <a:endParaRPr lang="ru-RU" sz="1800" smtClean="0"/>
          </a:p>
          <a:p>
            <a:pPr lvl="1"/>
            <a:r>
              <a:rPr lang="ru-RU" sz="1800" smtClean="0"/>
              <a:t>Метод случайного блуждания (</a:t>
            </a:r>
            <a:r>
              <a:rPr lang="en-US" sz="1800" smtClean="0"/>
              <a:t>random walk).</a:t>
            </a:r>
            <a:endParaRPr lang="ru-RU" sz="1800" smtClean="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Метод затопления</a:t>
            </a:r>
            <a:endParaRPr lang="ru-RU" dirty="0"/>
          </a:p>
        </p:txBody>
      </p:sp>
      <p:sp>
        <p:nvSpPr>
          <p:cNvPr id="99331" name="Содержимое 2"/>
          <p:cNvSpPr>
            <a:spLocks noGrp="1"/>
          </p:cNvSpPr>
          <p:nvPr>
            <p:ph idx="1"/>
          </p:nvPr>
        </p:nvSpPr>
        <p:spPr>
          <a:xfrm>
            <a:off x="285750" y="1214438"/>
            <a:ext cx="8686800" cy="4643437"/>
          </a:xfrm>
        </p:spPr>
        <p:txBody>
          <a:bodyPr/>
          <a:lstStyle/>
          <a:p>
            <a:r>
              <a:rPr lang="ru-RU" sz="2000" smtClean="0"/>
              <a:t>Узел </a:t>
            </a:r>
            <a:r>
              <a:rPr lang="en-US" sz="2000" b="1" smtClean="0"/>
              <a:t>u</a:t>
            </a:r>
            <a:r>
              <a:rPr lang="en-US" sz="2000" smtClean="0"/>
              <a:t> </a:t>
            </a:r>
            <a:r>
              <a:rPr lang="ru-RU" sz="2000" smtClean="0"/>
              <a:t>посылает запросы ко всем известным ему соседям. </a:t>
            </a:r>
          </a:p>
          <a:p>
            <a:r>
              <a:rPr lang="ru-RU" sz="2000" smtClean="0"/>
              <a:t>Если узел </a:t>
            </a:r>
            <a:r>
              <a:rPr lang="en-US" sz="2000" b="1" smtClean="0"/>
              <a:t>v</a:t>
            </a:r>
            <a:r>
              <a:rPr lang="en-US" sz="2000" smtClean="0"/>
              <a:t> </a:t>
            </a:r>
            <a:r>
              <a:rPr lang="ru-RU" sz="2000" smtClean="0"/>
              <a:t>имеет требуемые данные, то он либо посылает их напрямую узлу породившему запрос, либо отсылает их к узлу форвардеру от которого он получил запрос.</a:t>
            </a:r>
          </a:p>
          <a:p>
            <a:r>
              <a:rPr lang="ru-RU" sz="2000" smtClean="0"/>
              <a:t>Если узел не имеет данных, то он форвардирует запрос ко всем своим соседям.</a:t>
            </a:r>
          </a:p>
          <a:p>
            <a:r>
              <a:rPr lang="ru-RU" sz="2000" smtClean="0"/>
              <a:t>Если узел уже получал такой запрос, то он не будет повторно на него отвечать. </a:t>
            </a:r>
          </a:p>
          <a:p>
            <a:r>
              <a:rPr lang="ru-RU" sz="2000" smtClean="0"/>
              <a:t>Для того, чтобы избежать избежать сильного затопления системы, для запросов устанавливается время жизни (</a:t>
            </a:r>
            <a:r>
              <a:rPr lang="en-US" sz="2000" smtClean="0"/>
              <a:t>TTL-Time to live</a:t>
            </a:r>
            <a:r>
              <a:rPr lang="ru-RU" sz="2000" smtClean="0"/>
              <a:t>)</a:t>
            </a:r>
            <a:r>
              <a:rPr lang="en-US" sz="2000" smtClean="0"/>
              <a:t>. </a:t>
            </a:r>
            <a:r>
              <a:rPr lang="ru-RU" sz="2000" smtClean="0"/>
              <a:t>Каждый промежуточный узел обрабатывающий запрос уменьшает </a:t>
            </a:r>
            <a:r>
              <a:rPr lang="en-US" sz="2000" smtClean="0"/>
              <a:t>TTL </a:t>
            </a:r>
            <a:r>
              <a:rPr lang="ru-RU" sz="2000" smtClean="0"/>
              <a:t>на 1</a:t>
            </a:r>
            <a:r>
              <a:rPr lang="en-US" sz="2000" smtClean="0"/>
              <a:t>. </a:t>
            </a:r>
            <a:r>
              <a:rPr lang="ru-RU" sz="2000" smtClean="0"/>
              <a:t>Когда </a:t>
            </a:r>
            <a:r>
              <a:rPr lang="en-US" sz="2000" smtClean="0"/>
              <a:t>TTL </a:t>
            </a:r>
            <a:r>
              <a:rPr lang="ru-RU" sz="2000" smtClean="0"/>
              <a:t>станет равным 0 запрос удаляется из системы.</a:t>
            </a:r>
          </a:p>
          <a:p>
            <a:r>
              <a:rPr lang="ru-RU" sz="2000" smtClean="0"/>
              <a:t>От выбора значения </a:t>
            </a:r>
            <a:r>
              <a:rPr lang="en-US" sz="2000" smtClean="0"/>
              <a:t>TTL </a:t>
            </a:r>
            <a:r>
              <a:rPr lang="ru-RU" sz="2000" smtClean="0"/>
              <a:t>сильно зависит эффективность поиска и степень затопления системы запросами.</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Метод случайного блуждания</a:t>
            </a:r>
            <a:endParaRPr lang="ru-RU" dirty="0"/>
          </a:p>
        </p:txBody>
      </p:sp>
      <p:sp>
        <p:nvSpPr>
          <p:cNvPr id="100355" name="Содержимое 2"/>
          <p:cNvSpPr>
            <a:spLocks noGrp="1"/>
          </p:cNvSpPr>
          <p:nvPr>
            <p:ph idx="1"/>
          </p:nvPr>
        </p:nvSpPr>
        <p:spPr/>
        <p:txBody>
          <a:bodyPr/>
          <a:lstStyle/>
          <a:p>
            <a:r>
              <a:rPr lang="ru-RU" sz="1800" smtClean="0"/>
              <a:t>Узел </a:t>
            </a:r>
            <a:r>
              <a:rPr lang="en-US" sz="1800" b="1" smtClean="0"/>
              <a:t>u</a:t>
            </a:r>
            <a:r>
              <a:rPr lang="en-US" sz="1800" smtClean="0"/>
              <a:t> </a:t>
            </a:r>
            <a:r>
              <a:rPr lang="ru-RU" sz="1800" smtClean="0"/>
              <a:t>просто опрашивает соседей выбирая их случайным образом</a:t>
            </a:r>
            <a:r>
              <a:rPr lang="en-US" sz="1800" smtClean="0"/>
              <a:t>.</a:t>
            </a:r>
            <a:r>
              <a:rPr lang="ru-RU" sz="1800" smtClean="0"/>
              <a:t> Например, пусть </a:t>
            </a:r>
            <a:r>
              <a:rPr lang="en-US" sz="1800" smtClean="0"/>
              <a:t>u </a:t>
            </a:r>
            <a:r>
              <a:rPr lang="ru-RU" sz="1800" smtClean="0"/>
              <a:t>выберет для опроса узел </a:t>
            </a:r>
            <a:r>
              <a:rPr lang="en-US" sz="1800" b="1" smtClean="0"/>
              <a:t>v</a:t>
            </a:r>
            <a:r>
              <a:rPr lang="ru-RU" sz="1800" b="1" smtClean="0"/>
              <a:t>. </a:t>
            </a:r>
          </a:p>
          <a:p>
            <a:r>
              <a:rPr lang="ru-RU" sz="1800" smtClean="0"/>
              <a:t>Если </a:t>
            </a:r>
            <a:r>
              <a:rPr lang="en-US" sz="1800" b="1" smtClean="0"/>
              <a:t>v</a:t>
            </a:r>
            <a:r>
              <a:rPr lang="en-US" sz="1800" smtClean="0"/>
              <a:t> </a:t>
            </a:r>
            <a:r>
              <a:rPr lang="ru-RU" sz="1800" smtClean="0"/>
              <a:t>имеет требуемые данные, то он напрямую ответит </a:t>
            </a:r>
            <a:r>
              <a:rPr lang="en-US" sz="1800" smtClean="0"/>
              <a:t>u</a:t>
            </a:r>
            <a:r>
              <a:rPr lang="ru-RU" sz="1800" smtClean="0"/>
              <a:t>, если нет, то </a:t>
            </a:r>
            <a:r>
              <a:rPr lang="en-US" sz="1800" smtClean="0"/>
              <a:t>v</a:t>
            </a:r>
            <a:r>
              <a:rPr lang="ru-RU" sz="1800" smtClean="0"/>
              <a:t> форвардирует запрос своему соседу, выбранному случайным образом.</a:t>
            </a:r>
            <a:r>
              <a:rPr lang="en-US" sz="1800" smtClean="0"/>
              <a:t> </a:t>
            </a:r>
            <a:endParaRPr lang="ru-RU" sz="1800" smtClean="0"/>
          </a:p>
          <a:p>
            <a:r>
              <a:rPr lang="ru-RU" sz="1800" smtClean="0"/>
              <a:t>Очевидно, что этот метод порождает значительно меньший трафик, но для поиска нужного ресурса может потребоваться значительно больше времени. </a:t>
            </a:r>
          </a:p>
          <a:p>
            <a:r>
              <a:rPr lang="ru-RU" sz="1800" smtClean="0"/>
              <a:t>Для уменьшения времени ожидания узел источник процедуры поиска может одновременно стартовать </a:t>
            </a:r>
            <a:r>
              <a:rPr lang="en-US" sz="1800" b="1" smtClean="0"/>
              <a:t>n </a:t>
            </a:r>
            <a:r>
              <a:rPr lang="ru-RU" sz="1800" smtClean="0"/>
              <a:t>процедур случайного блуждания. В этом случае в этом случае время поиска снижается в </a:t>
            </a:r>
            <a:r>
              <a:rPr lang="en-US" sz="1800" smtClean="0"/>
              <a:t>n </a:t>
            </a:r>
            <a:r>
              <a:rPr lang="ru-RU" sz="1800" smtClean="0"/>
              <a:t>раз.</a:t>
            </a:r>
          </a:p>
          <a:p>
            <a:r>
              <a:rPr lang="ru-RU" sz="1800" smtClean="0"/>
              <a:t>Случайное блуждание также требует своей принудительной остановки. Для этого можно также использовать </a:t>
            </a:r>
            <a:r>
              <a:rPr lang="en-US" sz="1800" smtClean="0"/>
              <a:t>TTL</a:t>
            </a:r>
            <a:r>
              <a:rPr lang="ru-RU" sz="1800" smtClean="0"/>
              <a:t>, либо можно установить условия при которых  узел принявший запрос  сам определит нужно форвардировать запрос случайным образом  далее или нет.</a:t>
            </a:r>
          </a:p>
          <a:p>
            <a:r>
              <a:rPr lang="ru-RU" sz="1800" smtClean="0"/>
              <a:t>Для неструктурированных систем также необходимо определить порядок сравнения для определения признака нахождения искомых данных. Это могут быть те же методы, которые применяются в структурированных системах Р2Р.</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1980-1990. Корпоративные приложения</a:t>
            </a:r>
            <a:endParaRPr lang="ru-RU" dirty="0"/>
          </a:p>
        </p:txBody>
      </p:sp>
      <p:sp>
        <p:nvSpPr>
          <p:cNvPr id="3" name="Содержимое 2"/>
          <p:cNvSpPr>
            <a:spLocks noGrp="1"/>
          </p:cNvSpPr>
          <p:nvPr>
            <p:ph idx="1"/>
          </p:nvPr>
        </p:nvSpPr>
        <p:spPr>
          <a:xfrm>
            <a:off x="285720" y="1214422"/>
            <a:ext cx="8686800" cy="1357322"/>
          </a:xfrm>
        </p:spPr>
        <p:txBody>
          <a:bodyPr/>
          <a:lstStyle/>
          <a:p>
            <a:r>
              <a:rPr lang="ru-RU" dirty="0" smtClean="0"/>
              <a:t>С появлением технологий б/</a:t>
            </a:r>
            <a:r>
              <a:rPr lang="ru-RU" dirty="0" err="1" smtClean="0"/>
              <a:t>д</a:t>
            </a:r>
            <a:r>
              <a:rPr lang="ru-RU" dirty="0" smtClean="0"/>
              <a:t> сформировались три классических уровня</a:t>
            </a:r>
            <a:endParaRPr lang="ru-RU" dirty="0"/>
          </a:p>
        </p:txBody>
      </p:sp>
      <p:pic>
        <p:nvPicPr>
          <p:cNvPr id="4" name="Рисунок 3" descr="1980s-90s - Layered Architecture"/>
          <p:cNvPicPr/>
          <p:nvPr/>
        </p:nvPicPr>
        <p:blipFill>
          <a:blip r:embed="rId2" cstate="print"/>
          <a:srcRect/>
          <a:stretch>
            <a:fillRect/>
          </a:stretch>
        </p:blipFill>
        <p:spPr bwMode="auto">
          <a:xfrm>
            <a:off x="214282" y="2571744"/>
            <a:ext cx="6107430" cy="3833495"/>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Метод поиска основанный на политике</a:t>
            </a:r>
            <a:endParaRPr lang="ru-RU" dirty="0"/>
          </a:p>
        </p:txBody>
      </p:sp>
      <p:sp>
        <p:nvSpPr>
          <p:cNvPr id="101379" name="Содержимое 2"/>
          <p:cNvSpPr>
            <a:spLocks noGrp="1"/>
          </p:cNvSpPr>
          <p:nvPr>
            <p:ph idx="1"/>
          </p:nvPr>
        </p:nvSpPr>
        <p:spPr/>
        <p:txBody>
          <a:bodyPr/>
          <a:lstStyle/>
          <a:p>
            <a:r>
              <a:rPr lang="ru-RU" sz="2400" smtClean="0"/>
              <a:t>Этот метод занимает промежуточное положение между методами затопления и случайного блуждания.</a:t>
            </a:r>
          </a:p>
          <a:p>
            <a:r>
              <a:rPr lang="ru-RU" sz="2400" smtClean="0"/>
              <a:t>В этом методе для выбора узлов в качестве соседей используется некоторая установленная политика.</a:t>
            </a:r>
          </a:p>
          <a:p>
            <a:r>
              <a:rPr lang="ru-RU" sz="2400" smtClean="0"/>
              <a:t> Например:</a:t>
            </a:r>
          </a:p>
          <a:p>
            <a:pPr lvl="1"/>
            <a:r>
              <a:rPr lang="ru-RU" sz="2000" smtClean="0"/>
              <a:t> в качестве узлов к которым перенаправляются запросы выбираются узлы, которые ранее более успешно выполняли поиск, по сравнению с другими узлами.</a:t>
            </a:r>
          </a:p>
          <a:p>
            <a:pPr lvl="1"/>
            <a:r>
              <a:rPr lang="ru-RU" sz="2000" smtClean="0"/>
              <a:t>в качестве узлов к которым направляются запросу выбираются узлы, имеющие наибольшее число соседей.</a:t>
            </a:r>
          </a:p>
          <a:p>
            <a:pPr lvl="1"/>
            <a:r>
              <a:rPr lang="ru-RU" sz="2000" smtClean="0"/>
              <a:t>и т.п. </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Иерархически организованные Р2Р системы</a:t>
            </a:r>
            <a:endParaRPr lang="ru-RU" dirty="0"/>
          </a:p>
        </p:txBody>
      </p:sp>
      <p:sp>
        <p:nvSpPr>
          <p:cNvPr id="102403" name="Содержимое 2"/>
          <p:cNvSpPr>
            <a:spLocks noGrp="1"/>
          </p:cNvSpPr>
          <p:nvPr>
            <p:ph idx="1"/>
          </p:nvPr>
        </p:nvSpPr>
        <p:spPr>
          <a:xfrm>
            <a:off x="304800" y="1554163"/>
            <a:ext cx="8686800" cy="3732212"/>
          </a:xfrm>
        </p:spPr>
        <p:txBody>
          <a:bodyPr/>
          <a:lstStyle/>
          <a:p>
            <a:r>
              <a:rPr lang="ru-RU" sz="1800" smtClean="0"/>
              <a:t>В не структурированных системах по мере их роста поиск данных может стать невозможен. Источник этой проблемы масштабируемости очевиден – отсутствие детерминированой процедуры маршрутизации запросов поиска ресурсов. </a:t>
            </a:r>
          </a:p>
          <a:p>
            <a:r>
              <a:rPr lang="ru-RU" sz="1800" smtClean="0"/>
              <a:t>В качестве альтернативы во многих неструктурированных системах создаются специальные узлы хранящие индекс экземпляров данных имеющихся в системе.</a:t>
            </a:r>
          </a:p>
          <a:p>
            <a:r>
              <a:rPr lang="ru-RU" sz="1800" smtClean="0"/>
              <a:t>Имеются и другие ситуации в которых отказ от симметричной природы р2р систем имеет смысл. Например, сети доставки контента (</a:t>
            </a:r>
            <a:r>
              <a:rPr lang="en-US" sz="1800" smtClean="0"/>
              <a:t>CDN – Content Delivery Network)</a:t>
            </a:r>
            <a:r>
              <a:rPr lang="ru-RU" sz="1800" smtClean="0"/>
              <a:t>. </a:t>
            </a:r>
          </a:p>
          <a:p>
            <a:r>
              <a:rPr lang="ru-RU" sz="1800" smtClean="0"/>
              <a:t>В </a:t>
            </a:r>
            <a:r>
              <a:rPr lang="en-US" sz="1800" smtClean="0"/>
              <a:t>CDN</a:t>
            </a:r>
            <a:r>
              <a:rPr lang="ru-RU" sz="1800" smtClean="0"/>
              <a:t> сетях узлы системы хранят копии </a:t>
            </a:r>
            <a:r>
              <a:rPr lang="en-US" sz="1800" smtClean="0"/>
              <a:t>Web </a:t>
            </a:r>
            <a:r>
              <a:rPr lang="ru-RU" sz="1800" smtClean="0"/>
              <a:t>документов  отдельных сайтов Интернет к которым пользователям требуется быстрый доступ.</a:t>
            </a:r>
            <a:r>
              <a:rPr lang="en-US" sz="1800" smtClean="0"/>
              <a:t>  </a:t>
            </a:r>
            <a:r>
              <a:rPr lang="ru-RU" sz="1800" smtClean="0"/>
              <a:t>Для поиска узлов используются </a:t>
            </a:r>
            <a:r>
              <a:rPr lang="ru-RU" sz="1800" b="1" smtClean="0"/>
              <a:t>брокеры</a:t>
            </a:r>
            <a:r>
              <a:rPr lang="ru-RU" sz="1800" smtClean="0"/>
              <a:t>, которые хранят сведения о степени используемости ресурсов и доступности узлов, что позволяет выбирать наиболее подходящий из узлов для получения ресурсов.</a:t>
            </a:r>
          </a:p>
          <a:p>
            <a:endParaRPr lang="ru-RU" sz="1600" b="1" smtClean="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ru-RU" dirty="0" smtClean="0"/>
              <a:t>Иерархическая организация сети Р2Р</a:t>
            </a:r>
            <a:endParaRPr lang="ru-RU" dirty="0"/>
          </a:p>
        </p:txBody>
      </p:sp>
      <p:sp>
        <p:nvSpPr>
          <p:cNvPr id="103427" name="Содержимое 2"/>
          <p:cNvSpPr>
            <a:spLocks noGrp="1"/>
          </p:cNvSpPr>
          <p:nvPr>
            <p:ph idx="1"/>
          </p:nvPr>
        </p:nvSpPr>
        <p:spPr>
          <a:xfrm>
            <a:off x="285750" y="3857625"/>
            <a:ext cx="8686800" cy="2000250"/>
          </a:xfrm>
        </p:spPr>
        <p:txBody>
          <a:bodyPr/>
          <a:lstStyle/>
          <a:p>
            <a:r>
              <a:rPr lang="ru-RU" sz="1800" smtClean="0"/>
              <a:t>Узлы играющие роль брокеров, а также узлы поддерживающие индекс  ресурсов называются </a:t>
            </a:r>
            <a:r>
              <a:rPr lang="ru-RU" sz="1800" b="1" smtClean="0"/>
              <a:t>супер-узлами. </a:t>
            </a:r>
            <a:r>
              <a:rPr lang="ru-RU" sz="1800" smtClean="0"/>
              <a:t>Супер-узлы часто образуют сеть р2р. Обычные узлы выполняющие роль клиентов супер-узлов называют  слабыми (</a:t>
            </a:r>
            <a:r>
              <a:rPr lang="en-US" sz="1800" b="1" smtClean="0"/>
              <a:t>weak nodes</a:t>
            </a:r>
            <a:r>
              <a:rPr lang="ru-RU" sz="1800" smtClean="0"/>
              <a:t>).</a:t>
            </a:r>
          </a:p>
          <a:p>
            <a:r>
              <a:rPr lang="ru-RU" sz="1800" smtClean="0"/>
              <a:t>В этих сетях супер-узлы должны всегда оставаться доступными в сети. Это создает  проблемы надежности, которые можно компенсировать, путем развертывания системы копирования восстановления  между парами супер-узлов, и обеспечением подключения рядовых узлов к обеим  супер-серверам.</a:t>
            </a:r>
          </a:p>
          <a:p>
            <a:r>
              <a:rPr lang="ru-RU" sz="1800" smtClean="0"/>
              <a:t>В сетях с супер-узлами, возникают и другие проблемы, например как отбирать узлы для роли супер-узлов. </a:t>
            </a:r>
          </a:p>
          <a:p>
            <a:endParaRPr lang="ru-RU" smtClean="0"/>
          </a:p>
        </p:txBody>
      </p:sp>
      <p:pic>
        <p:nvPicPr>
          <p:cNvPr id="103428" name="Picture 2"/>
          <p:cNvPicPr>
            <a:picLocks noChangeAspect="1" noChangeArrowheads="1"/>
          </p:cNvPicPr>
          <p:nvPr/>
        </p:nvPicPr>
        <p:blipFill>
          <a:blip r:embed="rId2" cstate="print"/>
          <a:srcRect/>
          <a:stretch>
            <a:fillRect/>
          </a:stretch>
        </p:blipFill>
        <p:spPr bwMode="auto">
          <a:xfrm>
            <a:off x="1500188" y="1428750"/>
            <a:ext cx="5214937" cy="2462213"/>
          </a:xfrm>
          <a:prstGeom prst="rect">
            <a:avLst/>
          </a:prstGeom>
          <a:noFill/>
          <a:ln w="9525">
            <a:noFill/>
            <a:miter lim="800000"/>
            <a:headEnd/>
            <a:tailEnd/>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85728"/>
            <a:ext cx="8686800" cy="838200"/>
          </a:xfrm>
        </p:spPr>
        <p:txBody>
          <a:bodyPr>
            <a:normAutofit fontScale="90000"/>
          </a:bodyPr>
          <a:lstStyle/>
          <a:p>
            <a:pPr>
              <a:defRPr/>
            </a:pPr>
            <a:r>
              <a:rPr lang="ru-RU" dirty="0" smtClean="0"/>
              <a:t>Иерархическая р2р система. </a:t>
            </a:r>
            <a:br>
              <a:rPr lang="ru-RU" dirty="0" smtClean="0"/>
            </a:br>
            <a:r>
              <a:rPr lang="ru-RU" dirty="0" smtClean="0"/>
              <a:t>Пример: </a:t>
            </a:r>
            <a:r>
              <a:rPr lang="en-US" dirty="0" smtClean="0"/>
              <a:t>SKYPE</a:t>
            </a:r>
            <a:endParaRPr lang="ru-RU" dirty="0"/>
          </a:p>
        </p:txBody>
      </p:sp>
      <p:sp>
        <p:nvSpPr>
          <p:cNvPr id="104451" name="Содержимое 2"/>
          <p:cNvSpPr>
            <a:spLocks noGrp="1"/>
          </p:cNvSpPr>
          <p:nvPr>
            <p:ph idx="1"/>
          </p:nvPr>
        </p:nvSpPr>
        <p:spPr>
          <a:xfrm>
            <a:off x="214313" y="1071563"/>
            <a:ext cx="8686800" cy="4525962"/>
          </a:xfrm>
        </p:spPr>
        <p:txBody>
          <a:bodyPr/>
          <a:lstStyle/>
          <a:p>
            <a:r>
              <a:rPr lang="ru-RU" sz="1600" smtClean="0"/>
              <a:t>Самой популярной на сегодняшний день службой Интернет-телефонии является Skype, созданная в 2003 году шведом Никласом Зеннстромом и датчанином Янусом Фриисом, авторами известной пиринговой сети KaZaA. </a:t>
            </a:r>
            <a:endParaRPr lang="en-US" sz="1600" smtClean="0"/>
          </a:p>
          <a:p>
            <a:r>
              <a:rPr lang="ru-RU" sz="1600" smtClean="0"/>
              <a:t>В настоящее время Skype принадлежит корпорации Microsoft, которая приобрела ее за</a:t>
            </a:r>
            <a:r>
              <a:rPr lang="en-US" sz="1600" smtClean="0"/>
              <a:t> </a:t>
            </a:r>
            <a:r>
              <a:rPr lang="ru-RU" sz="1600" smtClean="0"/>
              <a:t>$8,5 млрд. в мае 2011 года.</a:t>
            </a:r>
            <a:endParaRPr lang="en-US" sz="1600" smtClean="0"/>
          </a:p>
          <a:p>
            <a:r>
              <a:rPr lang="ru-RU" sz="1600" smtClean="0"/>
              <a:t>В состав системы входят следующие элементы:</a:t>
            </a:r>
          </a:p>
          <a:p>
            <a:pPr lvl="1"/>
            <a:r>
              <a:rPr lang="ru-RU" sz="1400" i="1" smtClean="0"/>
              <a:t>Skype-login сервер </a:t>
            </a:r>
            <a:r>
              <a:rPr lang="ru-RU" sz="1400" smtClean="0"/>
              <a:t>– единственный централизованный элемент Skype-сети, обеспечивающий авторизацию Skype-клиентов.</a:t>
            </a:r>
          </a:p>
          <a:p>
            <a:pPr lvl="1"/>
            <a:r>
              <a:rPr lang="ru-RU" sz="1400" i="1" smtClean="0"/>
              <a:t>Обычный узел (Skype Client) </a:t>
            </a:r>
            <a:r>
              <a:rPr lang="ru-RU" sz="1400" smtClean="0"/>
              <a:t>–  обычный конечный узел в сети.</a:t>
            </a:r>
          </a:p>
          <a:p>
            <a:pPr lvl="1"/>
            <a:r>
              <a:rPr lang="ru-RU" sz="1400" i="1" smtClean="0"/>
              <a:t>Супер-узел (Super node) </a:t>
            </a:r>
            <a:r>
              <a:rPr lang="ru-RU" sz="1400" smtClean="0"/>
              <a:t>– узлы, играющие роль роутеров в сети Skype.  </a:t>
            </a:r>
          </a:p>
          <a:p>
            <a:pPr lvl="1"/>
            <a:r>
              <a:rPr lang="ru-RU" sz="1400" i="1" smtClean="0"/>
              <a:t>Выделенные узлы </a:t>
            </a:r>
            <a:r>
              <a:rPr lang="ru-RU" sz="1400" smtClean="0"/>
              <a:t>для  установки связи со стационарными телефонными линиями.</a:t>
            </a:r>
          </a:p>
          <a:p>
            <a:r>
              <a:rPr lang="ru-RU" sz="1500" smtClean="0"/>
              <a:t>Каждый узел Skype-сети хранит перечень IP-адресов и портов известным ему super-узлов в динамически обновляемых кэш-таблицах (Host Cache Tables, HC-tables). Начиная с версии Skype 1.0, кэш-таблицы представляют собой простой XML-файл, в незашифрованном виде записанный на диске в домашней директории пользователя.</a:t>
            </a:r>
          </a:p>
          <a:p>
            <a:r>
              <a:rPr lang="ru-RU" sz="1500" smtClean="0"/>
              <a:t>Любой узел, имеющий публичный IP-адрес (т.е. тот, который маршрутизируется в Ин- тернет) и обладающий достаточно широким каналом, автоматически становится super-узлом и пропускает через себя трафик обычных узлов, помогая им преодолеть защиты типа брандмауэров или трансляторов сетевых адресов (NAT) и равномерно распределяя нагрузку между хостами. </a:t>
            </a:r>
          </a:p>
          <a:p>
            <a:r>
              <a:rPr lang="ru-RU" sz="1500" smtClean="0"/>
              <a:t>Единственным централизованным элементом является Skype-login сервер, отвечающий за процедуру авторизации  Skype-клиентов  и  гарантирующий  уникальность  «позывных» для всей распределенной сети.</a:t>
            </a:r>
          </a:p>
          <a:p>
            <a:endParaRPr lang="ru-RU" sz="1600" smtClean="0"/>
          </a:p>
          <a:p>
            <a:pPr lvl="2"/>
            <a:endParaRPr lang="ru-RU" sz="1400" smtClean="0"/>
          </a:p>
          <a:p>
            <a:endParaRPr lang="ru-RU" smtClean="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b="1" dirty="0" smtClean="0"/>
              <a:t>Применение  систем  P2P</a:t>
            </a:r>
            <a:endParaRPr lang="ru-RU" dirty="0"/>
          </a:p>
        </p:txBody>
      </p:sp>
      <p:sp>
        <p:nvSpPr>
          <p:cNvPr id="111619" name="Содержимое 2"/>
          <p:cNvSpPr>
            <a:spLocks noGrp="1"/>
          </p:cNvSpPr>
          <p:nvPr>
            <p:ph idx="1"/>
          </p:nvPr>
        </p:nvSpPr>
        <p:spPr/>
        <p:txBody>
          <a:bodyPr/>
          <a:lstStyle/>
          <a:p>
            <a:r>
              <a:rPr lang="ru-RU" sz="2000" smtClean="0">
                <a:latin typeface="Times New Roman" pitchFamily="18" charset="0"/>
                <a:cs typeface="Times New Roman" pitchFamily="18" charset="0"/>
              </a:rPr>
              <a:t>Наибольшее распространение пиринговые системы получили  при  реализации сиситем предназначенных для обработки больших объемов данных и обеспечивающих индивидуальный обмен информацией между пользователями. </a:t>
            </a:r>
          </a:p>
          <a:p>
            <a:r>
              <a:rPr lang="ru-RU" sz="2000" smtClean="0">
                <a:latin typeface="Times New Roman" pitchFamily="18" charset="0"/>
                <a:cs typeface="Times New Roman" pitchFamily="18" charset="0"/>
              </a:rPr>
              <a:t>В настоящий момент, технологии P2P наиболее ярко представлены в 3-х направлениях:</a:t>
            </a:r>
          </a:p>
          <a:p>
            <a:pPr lvl="1"/>
            <a:r>
              <a:rPr lang="ru-RU" sz="1800" i="1" smtClean="0">
                <a:latin typeface="Times New Roman" pitchFamily="18" charset="0"/>
                <a:cs typeface="Times New Roman" pitchFamily="18" charset="0"/>
              </a:rPr>
              <a:t>Распределенные вычисления</a:t>
            </a:r>
            <a:r>
              <a:rPr lang="ru-RU" sz="1800" smtClean="0">
                <a:latin typeface="Times New Roman" pitchFamily="18" charset="0"/>
                <a:cs typeface="Times New Roman" pitchFamily="18" charset="0"/>
              </a:rPr>
              <a:t>: разбиение общей задачи на большое число независимых в обработке подзадач (проекты на платформе BOINC ); </a:t>
            </a:r>
            <a:r>
              <a:rPr lang="ru-RU" sz="1800" i="1" smtClean="0">
                <a:latin typeface="Times New Roman" pitchFamily="18" charset="0"/>
                <a:cs typeface="Times New Roman" pitchFamily="18" charset="0"/>
              </a:rPr>
              <a:t>Файлообменные сети</a:t>
            </a:r>
            <a:r>
              <a:rPr lang="ru-RU" sz="1800" smtClean="0">
                <a:latin typeface="Times New Roman" pitchFamily="18" charset="0"/>
                <a:cs typeface="Times New Roman" pitchFamily="18" charset="0"/>
              </a:rPr>
              <a:t>: P2P выступают альтернативой FTP-архивам, которые утрачивают перспективу ввиду значительных информационных перегрузок (однако требуются эффективные механизмы поиска) (Gnutella, eDonkey, BitTorrent );</a:t>
            </a:r>
          </a:p>
          <a:p>
            <a:pPr lvl="1"/>
            <a:r>
              <a:rPr lang="ru-RU" sz="1800" i="1" smtClean="0">
                <a:latin typeface="Times New Roman" pitchFamily="18" charset="0"/>
                <a:cs typeface="Times New Roman" pitchFamily="18" charset="0"/>
              </a:rPr>
              <a:t>Приложения для совместной работы</a:t>
            </a:r>
            <a:r>
              <a:rPr lang="ru-RU" sz="1800" smtClean="0">
                <a:latin typeface="Times New Roman" pitchFamily="18" charset="0"/>
                <a:cs typeface="Times New Roman" pitchFamily="18" charset="0"/>
              </a:rPr>
              <a:t>: требуют обеспечения прозрачных механизмов для совместной работы. (Skype, Groove ).</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b="1" dirty="0" smtClean="0"/>
              <a:t>Достоинства P2P систем</a:t>
            </a:r>
            <a:endParaRPr lang="ru-RU" dirty="0"/>
          </a:p>
        </p:txBody>
      </p:sp>
      <p:sp>
        <p:nvSpPr>
          <p:cNvPr id="112643" name="Содержимое 2"/>
          <p:cNvSpPr>
            <a:spLocks noGrp="1"/>
          </p:cNvSpPr>
          <p:nvPr>
            <p:ph idx="1"/>
          </p:nvPr>
        </p:nvSpPr>
        <p:spPr/>
        <p:txBody>
          <a:bodyPr/>
          <a:lstStyle/>
          <a:p>
            <a:r>
              <a:rPr lang="ru-RU" sz="2400" smtClean="0"/>
              <a:t>Можно выделить следующие основные преимущества пиринговых систем:</a:t>
            </a:r>
          </a:p>
          <a:p>
            <a:pPr lvl="1"/>
            <a:r>
              <a:rPr lang="ru-RU" sz="2000" smtClean="0"/>
              <a:t>высокая  масштабируемость,  связанная  с  равномерным  распределением вычислительной нагрузки на всех участников сети;</a:t>
            </a:r>
          </a:p>
          <a:p>
            <a:pPr lvl="1"/>
            <a:r>
              <a:rPr lang="ru-RU" sz="2000" smtClean="0"/>
              <a:t>стабильность работы сети, обусловленная отсутствием  таких «узких мест» как выделенный сервер, обрабатывающий все сетевые запросы;</a:t>
            </a:r>
          </a:p>
          <a:p>
            <a:pPr lvl="1"/>
            <a:r>
              <a:rPr lang="ru-RU" sz="2000" smtClean="0"/>
              <a:t>возможность  объединения  ресурсов  отдельных  участников  сети,  и  их предоставление другим участникам;</a:t>
            </a:r>
          </a:p>
          <a:p>
            <a:pPr lvl="1"/>
            <a:r>
              <a:rPr lang="ru-RU" sz="2000" smtClean="0"/>
              <a:t>распределение  совокупных  затрат  на  предоставление  ресурсов  между участниками сети.</a:t>
            </a:r>
          </a:p>
          <a:p>
            <a:endParaRPr lang="ru-RU" smtClean="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lstStyle/>
          <a:p>
            <a:pPr>
              <a:defRPr/>
            </a:pPr>
            <a:r>
              <a:rPr lang="ru-RU" b="1" dirty="0" smtClean="0"/>
              <a:t>недостатки систем P2P</a:t>
            </a:r>
            <a:endParaRPr lang="ru-RU" dirty="0"/>
          </a:p>
        </p:txBody>
      </p:sp>
      <p:sp>
        <p:nvSpPr>
          <p:cNvPr id="113667" name="Содержимое 2"/>
          <p:cNvSpPr>
            <a:spLocks noGrp="1"/>
          </p:cNvSpPr>
          <p:nvPr>
            <p:ph idx="1"/>
          </p:nvPr>
        </p:nvSpPr>
        <p:spPr>
          <a:xfrm>
            <a:off x="214313" y="928688"/>
            <a:ext cx="8686800" cy="5929312"/>
          </a:xfrm>
        </p:spPr>
        <p:txBody>
          <a:bodyPr/>
          <a:lstStyle/>
          <a:p>
            <a:r>
              <a:rPr lang="ru-RU" sz="1800" smtClean="0"/>
              <a:t>Стоит упомянуть о следующих недостатках и особенностях функционирования р2р систем:</a:t>
            </a:r>
          </a:p>
          <a:p>
            <a:pPr lvl="1">
              <a:spcBef>
                <a:spcPct val="0"/>
              </a:spcBef>
              <a:buClrTx/>
              <a:buFont typeface="Wingdings" pitchFamily="2" charset="2"/>
              <a:buChar char="Ø"/>
            </a:pPr>
            <a:r>
              <a:rPr lang="ru-RU" sz="1500" smtClean="0"/>
              <a:t>в одноранговых сетях не может быть обеспечено гарантированное качество обслуживания: - любой узел, предоставляющий те или иные сервисы, может быть отключен от сети в любой момент;</a:t>
            </a:r>
          </a:p>
          <a:p>
            <a:pPr lvl="1">
              <a:spcBef>
                <a:spcPct val="0"/>
              </a:spcBef>
              <a:buClrTx/>
              <a:buFont typeface="Wingdings" pitchFamily="2" charset="2"/>
              <a:buChar char="Ø"/>
            </a:pPr>
            <a:r>
              <a:rPr lang="ru-RU" sz="1500" smtClean="0"/>
              <a:t>индивидуальные технические характеристики узла могут не позволить полностью использовать ресурсы P2P сети (каждый из узлов обладает индивидуальными техническими характеристиками что, возможно, будет ограничивать его роль в P2P-сети и не позволят полностью использовать ее ресурсы: - низкий рейтинг в torrent-сетях, или LowID в eDonkey могут значительно ограничить ресурсы сети, доступные пользователю);</a:t>
            </a:r>
          </a:p>
          <a:p>
            <a:pPr lvl="1">
              <a:spcBef>
                <a:spcPct val="0"/>
              </a:spcBef>
              <a:buClrTx/>
              <a:buFont typeface="Wingdings" pitchFamily="2" charset="2"/>
              <a:buChar char="Ø"/>
            </a:pPr>
            <a:r>
              <a:rPr lang="ru-RU" sz="1500" smtClean="0"/>
              <a:t>при работе того или иного узла через брандмауэр может быть значительно снижена пропускная способность передачи данных в связи с необходимостью использования специальных механизмов обхода;</a:t>
            </a:r>
          </a:p>
          <a:p>
            <a:pPr lvl="1">
              <a:spcBef>
                <a:spcPct val="0"/>
              </a:spcBef>
              <a:buClrTx/>
              <a:buFont typeface="Wingdings" pitchFamily="2" charset="2"/>
              <a:buChar char="Ø"/>
            </a:pPr>
            <a:r>
              <a:rPr lang="ru-RU" sz="1500" smtClean="0"/>
              <a:t>участниками одноранговых сетей в основном являются индивидуальные пользователи, а не организации, в связи с чем возникают вопросы безопасности предоставления ресурсов: владельцы узлов P2P-сети, скорее всего, не знакомы друг с другом лично, предоставление ресурсов происходит без предварительной договоренности;</a:t>
            </a:r>
          </a:p>
          <a:p>
            <a:pPr lvl="1">
              <a:spcBef>
                <a:spcPct val="0"/>
              </a:spcBef>
              <a:buClrTx/>
              <a:buFont typeface="Wingdings" pitchFamily="2" charset="2"/>
              <a:buChar char="Ø"/>
            </a:pPr>
            <a:r>
              <a:rPr lang="ru-RU" sz="1500" smtClean="0"/>
              <a:t>при увеличении числа участников P2P сети может возникнуть ситуация значительного возрастания нагрузки на сеть (как с централизованной, так и с децентрализованной структурой);</a:t>
            </a:r>
          </a:p>
          <a:p>
            <a:pPr lvl="1">
              <a:spcBef>
                <a:spcPct val="0"/>
              </a:spcBef>
              <a:buClrTx/>
              <a:buFont typeface="Wingdings" pitchFamily="2" charset="2"/>
              <a:buChar char="Ø"/>
            </a:pPr>
            <a:r>
              <a:rPr lang="ru-RU" sz="1500" smtClean="0"/>
              <a:t>в случае применения сети типа P2P приходится направлять значительные усилия на поддержку стабильного уровня ее производительности, резервное копирование данных, антивирусную защиту, защиту от информационного шума и других злонамеренных действий пользователей.</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3214686"/>
            <a:ext cx="8686800" cy="838200"/>
          </a:xfrm>
        </p:spPr>
        <p:txBody>
          <a:bodyPr/>
          <a:lstStyle/>
          <a:p>
            <a:r>
              <a:rPr lang="ru-RU" dirty="0" smtClean="0"/>
              <a:t>Спасибо за внимание !</a:t>
            </a:r>
            <a:endParaRPr lang="ru-RU" dirty="0"/>
          </a:p>
        </p:txBody>
      </p:sp>
      <p:sp>
        <p:nvSpPr>
          <p:cNvPr id="3" name="Содержимое 2"/>
          <p:cNvSpPr>
            <a:spLocks noGrp="1"/>
          </p:cNvSpPr>
          <p:nvPr>
            <p:ph idx="1"/>
          </p:nvPr>
        </p:nvSpPr>
        <p:spPr/>
        <p:txBody>
          <a:bodyPr/>
          <a:lstStyle/>
          <a:p>
            <a:endParaRPr lang="ru-RU"/>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Модель взаимодействия распределенной системы</a:t>
            </a:r>
            <a:endParaRPr lang="ru-RU" dirty="0"/>
          </a:p>
        </p:txBody>
      </p:sp>
      <p:sp>
        <p:nvSpPr>
          <p:cNvPr id="3" name="Содержимое 2"/>
          <p:cNvSpPr>
            <a:spLocks noGrp="1"/>
          </p:cNvSpPr>
          <p:nvPr>
            <p:ph idx="1"/>
          </p:nvPr>
        </p:nvSpPr>
        <p:spPr/>
        <p:txBody>
          <a:bodyPr/>
          <a:lstStyle/>
          <a:p>
            <a:r>
              <a:rPr lang="ru-RU" sz="1800" dirty="0" smtClean="0"/>
              <a:t>В отличие от локальных систем для которых понятие алгоритма работы программы знакомо всем программистам, в распределенных системах поведение системы определяется взаимодействием процессов работающих на удаленных машинах друг с другом и описывается распределенными алгоритмами работы системы.</a:t>
            </a:r>
          </a:p>
          <a:p>
            <a:r>
              <a:rPr lang="ru-RU" sz="1800" dirty="0" smtClean="0"/>
              <a:t>Поведение  и состояние распределенной системы определяется теми действиями которые выполняются на удаленных узлах, а также сообщениями, которыми они обмениваются друг с другом. </a:t>
            </a:r>
          </a:p>
          <a:p>
            <a:r>
              <a:rPr lang="ru-RU" sz="1800" dirty="0" smtClean="0"/>
              <a:t>Взаимодействие  между процессами определяет всю функциональность распределенной системы.  При этом  каждый процесс имеет свое состояние, обладает своим набором данных, включая переменные   которое определяется узлами </a:t>
            </a:r>
            <a:endParaRPr lang="ru-RU"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eaLnBrk="1" fontAlgn="auto" hangingPunct="1">
              <a:spcAft>
                <a:spcPts val="0"/>
              </a:spcAft>
              <a:defRPr/>
            </a:pPr>
            <a:r>
              <a:rPr lang="ru-RU" dirty="0" smtClean="0"/>
              <a:t>Понятие Архитектуры распределенной системы</a:t>
            </a:r>
            <a:endParaRPr lang="ru-RU" dirty="0"/>
          </a:p>
        </p:txBody>
      </p:sp>
      <p:sp>
        <p:nvSpPr>
          <p:cNvPr id="15363" name="Содержимое 2"/>
          <p:cNvSpPr>
            <a:spLocks noGrp="1"/>
          </p:cNvSpPr>
          <p:nvPr>
            <p:ph idx="1"/>
          </p:nvPr>
        </p:nvSpPr>
        <p:spPr/>
        <p:txBody>
          <a:bodyPr/>
          <a:lstStyle/>
          <a:p>
            <a:pPr eaLnBrk="1" hangingPunct="1"/>
            <a:r>
              <a:rPr lang="ru-RU" smtClean="0"/>
              <a:t>Организация РС определяется тем каким образом программное обеспечение РС распределяется между вычислительными узлами этой системы.</a:t>
            </a:r>
          </a:p>
          <a:p>
            <a:pPr eaLnBrk="1" hangingPunct="1"/>
            <a:r>
              <a:rPr lang="ru-RU" smtClean="0"/>
              <a:t>В организации систем часто выделяют:</a:t>
            </a:r>
          </a:p>
          <a:p>
            <a:pPr lvl="1" eaLnBrk="1" hangingPunct="1"/>
            <a:r>
              <a:rPr lang="ru-RU" smtClean="0"/>
              <a:t>Логическую организацию совокупности программных компонент системы;</a:t>
            </a:r>
          </a:p>
          <a:p>
            <a:pPr lvl="1" eaLnBrk="1" hangingPunct="1"/>
            <a:r>
              <a:rPr lang="ru-RU" smtClean="0"/>
              <a:t>Физическую организацию размещение этих компонент на узлах системы.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Середина 1990-х.</a:t>
            </a:r>
            <a:br>
              <a:rPr lang="ru-RU" dirty="0" smtClean="0"/>
            </a:br>
            <a:r>
              <a:rPr lang="ru-RU" dirty="0" smtClean="0"/>
              <a:t>Корпоративные </a:t>
            </a:r>
            <a:r>
              <a:rPr lang="en-US" dirty="0" smtClean="0"/>
              <a:t>Web-</a:t>
            </a:r>
            <a:r>
              <a:rPr lang="ru-RU" dirty="0" smtClean="0"/>
              <a:t>приложения</a:t>
            </a:r>
            <a:endParaRPr lang="ru-RU" dirty="0"/>
          </a:p>
        </p:txBody>
      </p:sp>
      <p:sp>
        <p:nvSpPr>
          <p:cNvPr id="3" name="Содержимое 2"/>
          <p:cNvSpPr>
            <a:spLocks noGrp="1"/>
          </p:cNvSpPr>
          <p:nvPr>
            <p:ph idx="1"/>
          </p:nvPr>
        </p:nvSpPr>
        <p:spPr>
          <a:xfrm>
            <a:off x="6072198" y="1571612"/>
            <a:ext cx="3071802" cy="4525962"/>
          </a:xfrm>
        </p:spPr>
        <p:txBody>
          <a:bodyPr/>
          <a:lstStyle/>
          <a:p>
            <a:r>
              <a:rPr lang="ru-RU" sz="2000" dirty="0" smtClean="0"/>
              <a:t>Уровень приложения разделился на подуровни:</a:t>
            </a:r>
          </a:p>
          <a:p>
            <a:pPr lvl="1"/>
            <a:r>
              <a:rPr lang="ru-RU" sz="1800" dirty="0" smtClean="0"/>
              <a:t>Представления;</a:t>
            </a:r>
          </a:p>
          <a:p>
            <a:pPr lvl="1"/>
            <a:r>
              <a:rPr lang="ru-RU" sz="1800" dirty="0" smtClean="0"/>
              <a:t>Сервер приложений;</a:t>
            </a:r>
          </a:p>
          <a:p>
            <a:pPr lvl="1"/>
            <a:r>
              <a:rPr lang="ru-RU" sz="1800" dirty="0" smtClean="0"/>
              <a:t>Модель данных;</a:t>
            </a:r>
          </a:p>
          <a:p>
            <a:pPr lvl="1"/>
            <a:r>
              <a:rPr lang="ru-RU" sz="1800" dirty="0" smtClean="0"/>
              <a:t>Перманентность объектов.</a:t>
            </a:r>
            <a:endParaRPr lang="ru-RU" sz="1800" dirty="0"/>
          </a:p>
        </p:txBody>
      </p:sp>
      <p:pic>
        <p:nvPicPr>
          <p:cNvPr id="4" name="Рисунок 3" descr="2010s - Layered Architecture"/>
          <p:cNvPicPr/>
          <p:nvPr/>
        </p:nvPicPr>
        <p:blipFill>
          <a:blip r:embed="rId2" cstate="print"/>
          <a:srcRect/>
          <a:stretch>
            <a:fillRect/>
          </a:stretch>
        </p:blipFill>
        <p:spPr bwMode="auto">
          <a:xfrm>
            <a:off x="357158" y="1643050"/>
            <a:ext cx="5955030" cy="4501515"/>
          </a:xfrm>
          <a:prstGeom prst="rect">
            <a:avLst/>
          </a:prstGeom>
          <a:noFill/>
          <a:ln w="9525">
            <a:noFill/>
            <a:miter lim="800000"/>
            <a:headEnd/>
            <a:tailEnd/>
          </a:ln>
        </p:spPr>
      </p:pic>
      <p:sp>
        <p:nvSpPr>
          <p:cNvPr id="5" name="Прямоугольник 4"/>
          <p:cNvSpPr/>
          <p:nvPr/>
        </p:nvSpPr>
        <p:spPr>
          <a:xfrm>
            <a:off x="3857702" y="3244334"/>
            <a:ext cx="1428596" cy="369332"/>
          </a:xfrm>
          <a:prstGeom prst="rect">
            <a:avLst/>
          </a:prstGeom>
        </p:spPr>
        <p:txBody>
          <a:bodyPr wrap="none">
            <a:spAutoFit/>
          </a:bodyPr>
          <a:lstStyle/>
          <a:p>
            <a:r>
              <a:rPr lang="en-US" dirty="0"/>
              <a:t>persistence </a:t>
            </a:r>
            <a:endParaRPr 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Начало 2000-х. архитектура систем управляемых бизнес логикой </a:t>
            </a:r>
            <a:r>
              <a:rPr lang="en-US" u="sng" dirty="0" smtClean="0"/>
              <a:t/>
            </a:r>
            <a:br>
              <a:rPr lang="en-US" u="sng" dirty="0" smtClean="0"/>
            </a:br>
            <a:endParaRPr lang="ru-RU" dirty="0"/>
          </a:p>
        </p:txBody>
      </p:sp>
      <p:sp>
        <p:nvSpPr>
          <p:cNvPr id="3" name="Содержимое 2"/>
          <p:cNvSpPr>
            <a:spLocks noGrp="1"/>
          </p:cNvSpPr>
          <p:nvPr>
            <p:ph idx="1"/>
          </p:nvPr>
        </p:nvSpPr>
        <p:spPr>
          <a:xfrm>
            <a:off x="3929058" y="2285991"/>
            <a:ext cx="5062542" cy="3794133"/>
          </a:xfrm>
        </p:spPr>
        <p:txBody>
          <a:bodyPr/>
          <a:lstStyle/>
          <a:p>
            <a:r>
              <a:rPr lang="en-US" sz="1600" dirty="0" smtClean="0"/>
              <a:t>UI – </a:t>
            </a:r>
            <a:r>
              <a:rPr lang="ru-RU" sz="1600" dirty="0" smtClean="0"/>
              <a:t>уровень взаимодействия с пользователем, где пользователем может быть не только человек, но и программа.</a:t>
            </a:r>
          </a:p>
          <a:p>
            <a:r>
              <a:rPr lang="en-US" sz="1600" dirty="0" smtClean="0"/>
              <a:t>AL – </a:t>
            </a:r>
            <a:r>
              <a:rPr lang="ru-RU" sz="1600" dirty="0" smtClean="0"/>
              <a:t>уровень приложения, выполняет координацию (оркестровку) объектов предметной области, относящихся к уровню приложения.</a:t>
            </a:r>
          </a:p>
          <a:p>
            <a:r>
              <a:rPr lang="en-US" sz="1600" dirty="0" smtClean="0"/>
              <a:t>DL – </a:t>
            </a:r>
            <a:r>
              <a:rPr lang="ru-RU" sz="1600" dirty="0" smtClean="0"/>
              <a:t>уровень бизнес логики, сущностей, событий и других объектов. </a:t>
            </a:r>
            <a:r>
              <a:rPr lang="ru-RU" sz="1600" b="1" dirty="0" smtClean="0"/>
              <a:t>Является сердцем системы</a:t>
            </a:r>
            <a:r>
              <a:rPr lang="ru-RU" sz="1600" dirty="0" smtClean="0"/>
              <a:t>.</a:t>
            </a:r>
          </a:p>
          <a:p>
            <a:r>
              <a:rPr lang="en-US" sz="1600" dirty="0" smtClean="0"/>
              <a:t>Infrastructure - </a:t>
            </a:r>
            <a:r>
              <a:rPr lang="ru-RU" sz="1600" dirty="0" smtClean="0"/>
              <a:t> поддержка перманентных объектов и обмен сообщениями.</a:t>
            </a:r>
            <a:endParaRPr lang="ru-RU" sz="1600" dirty="0"/>
          </a:p>
        </p:txBody>
      </p:sp>
      <p:pic>
        <p:nvPicPr>
          <p:cNvPr id="4" name="Рисунок 3" descr="DDD_layers"/>
          <p:cNvPicPr/>
          <p:nvPr/>
        </p:nvPicPr>
        <p:blipFill>
          <a:blip r:embed="rId2" cstate="print"/>
          <a:srcRect/>
          <a:stretch>
            <a:fillRect/>
          </a:stretch>
        </p:blipFill>
        <p:spPr bwMode="auto">
          <a:xfrm>
            <a:off x="357158" y="2285992"/>
            <a:ext cx="3429024" cy="4286280"/>
          </a:xfrm>
          <a:prstGeom prst="rect">
            <a:avLst/>
          </a:prstGeom>
          <a:noFill/>
          <a:ln w="9525">
            <a:noFill/>
            <a:miter lim="800000"/>
            <a:headEnd/>
            <a:tailEnd/>
          </a:ln>
        </p:spPr>
      </p:pic>
      <p:sp>
        <p:nvSpPr>
          <p:cNvPr id="5" name="Прямоугольник 4"/>
          <p:cNvSpPr/>
          <p:nvPr/>
        </p:nvSpPr>
        <p:spPr>
          <a:xfrm>
            <a:off x="357158" y="1428736"/>
            <a:ext cx="8501122" cy="646331"/>
          </a:xfrm>
          <a:prstGeom prst="rect">
            <a:avLst/>
          </a:prstGeom>
        </p:spPr>
        <p:txBody>
          <a:bodyPr wrap="square">
            <a:spAutoFit/>
          </a:bodyPr>
          <a:lstStyle/>
          <a:p>
            <a:r>
              <a:rPr lang="ru-RU" dirty="0" smtClean="0"/>
              <a:t>Книга</a:t>
            </a:r>
            <a:r>
              <a:rPr lang="en-US" dirty="0" smtClean="0"/>
              <a:t> </a:t>
            </a:r>
            <a:r>
              <a:rPr lang="en-US" u="sng" dirty="0" smtClean="0">
                <a:hlinkClick r:id="rId3" tooltip="Domain-Driven Design: Tackling Complexity in the Heart of Software"/>
              </a:rPr>
              <a:t>Domain-Driven Design: Tackling Complexity in the Heart of Software</a:t>
            </a:r>
            <a:endParaRPr lang="ru-RU" u="sng" dirty="0" smtClean="0"/>
          </a:p>
          <a:p>
            <a:r>
              <a:rPr lang="ru-RU" dirty="0" smtClean="0"/>
              <a:t>В ней определена архитектура систем управляемых бизнес логикой.</a:t>
            </a:r>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3143248"/>
            <a:ext cx="8686800" cy="838200"/>
          </a:xfrm>
        </p:spPr>
        <p:txBody>
          <a:bodyPr>
            <a:normAutofit fontScale="90000"/>
          </a:bodyPr>
          <a:lstStyle/>
          <a:p>
            <a:r>
              <a:rPr lang="ru-RU" dirty="0" smtClean="0"/>
              <a:t>Многоуровневая архитектура распределенных систем</a:t>
            </a:r>
            <a:endParaRPr lang="ru-RU" dirty="0"/>
          </a:p>
        </p:txBody>
      </p:sp>
      <p:sp>
        <p:nvSpPr>
          <p:cNvPr id="3" name="Содержимое 2"/>
          <p:cNvSpPr>
            <a:spLocks noGrp="1"/>
          </p:cNvSpPr>
          <p:nvPr>
            <p:ph idx="1"/>
          </p:nvPr>
        </p:nvSpPr>
        <p:spPr>
          <a:xfrm>
            <a:off x="457200" y="1571612"/>
            <a:ext cx="8686800" cy="4525962"/>
          </a:xfrm>
        </p:spPr>
        <p:txBody>
          <a:bodyPr/>
          <a:lstStyle/>
          <a:p>
            <a:endParaRPr 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Программные и аппаратные уровни в РС</a:t>
            </a:r>
            <a:endParaRPr lang="ru-RU" dirty="0"/>
          </a:p>
        </p:txBody>
      </p:sp>
      <p:sp>
        <p:nvSpPr>
          <p:cNvPr id="3" name="Содержимое 2"/>
          <p:cNvSpPr>
            <a:spLocks noGrp="1"/>
          </p:cNvSpPr>
          <p:nvPr>
            <p:ph idx="1"/>
          </p:nvPr>
        </p:nvSpPr>
        <p:spPr>
          <a:xfrm>
            <a:off x="428596" y="4000503"/>
            <a:ext cx="8563004" cy="2857497"/>
          </a:xfrm>
        </p:spPr>
        <p:txBody>
          <a:bodyPr/>
          <a:lstStyle/>
          <a:p>
            <a:r>
              <a:rPr lang="ru-RU" sz="1800" dirty="0" smtClean="0"/>
              <a:t>Платформа обеспечивает обслуживание вышестоящих уровней, реализуется независимо на кожном компьютере РС и предоставляет программный интерфейс к функциям вычислительных процессов, коммуникаций и координации между процессами, выполняемыми на различных узлах системы. Она состоит из программного и аппаратного уровней:</a:t>
            </a:r>
          </a:p>
          <a:p>
            <a:pPr lvl="1"/>
            <a:r>
              <a:rPr lang="ru-RU" sz="1400" dirty="0" smtClean="0"/>
              <a:t>Уровень ОС;</a:t>
            </a:r>
          </a:p>
          <a:p>
            <a:pPr lvl="1"/>
            <a:r>
              <a:rPr lang="ru-RU" sz="1400" dirty="0" smtClean="0"/>
              <a:t>Уровень аппаратного вычислительного и сетевого обеспечения.</a:t>
            </a:r>
          </a:p>
          <a:p>
            <a:r>
              <a:rPr lang="ru-RU" sz="1800" dirty="0" smtClean="0"/>
              <a:t>Промежуточное ПО обеспечивает удобную программную модель для прикладных программистов, которая позволяет скрыть неоднородность узлов системы.</a:t>
            </a:r>
          </a:p>
        </p:txBody>
      </p:sp>
      <p:pic>
        <p:nvPicPr>
          <p:cNvPr id="82946" name="Picture 2"/>
          <p:cNvPicPr>
            <a:picLocks noChangeAspect="1" noChangeArrowheads="1"/>
          </p:cNvPicPr>
          <p:nvPr/>
        </p:nvPicPr>
        <p:blipFill>
          <a:blip r:embed="rId2" cstate="print"/>
          <a:srcRect/>
          <a:stretch>
            <a:fillRect/>
          </a:stretch>
        </p:blipFill>
        <p:spPr bwMode="auto">
          <a:xfrm>
            <a:off x="642910" y="1357298"/>
            <a:ext cx="4352426" cy="2500330"/>
          </a:xfrm>
          <a:prstGeom prst="rect">
            <a:avLst/>
          </a:prstGeom>
          <a:noFill/>
          <a:ln w="9525">
            <a:noFill/>
            <a:miter lim="800000"/>
            <a:headEnd/>
            <a:tailEnd/>
          </a:ln>
          <a:effectLst/>
        </p:spPr>
      </p:pic>
      <p:sp>
        <p:nvSpPr>
          <p:cNvPr id="5" name="Прямоугольник 4"/>
          <p:cNvSpPr/>
          <p:nvPr/>
        </p:nvSpPr>
        <p:spPr>
          <a:xfrm>
            <a:off x="5062305" y="1571612"/>
            <a:ext cx="4081695" cy="1754326"/>
          </a:xfrm>
          <a:prstGeom prst="rect">
            <a:avLst/>
          </a:prstGeom>
        </p:spPr>
        <p:txBody>
          <a:bodyPr wrap="none">
            <a:spAutoFit/>
          </a:bodyPr>
          <a:lstStyle/>
          <a:p>
            <a:r>
              <a:rPr lang="ru-RU" dirty="0" smtClean="0"/>
              <a:t>Примеры существующих платформ:</a:t>
            </a:r>
            <a:endParaRPr lang="en-US" dirty="0" smtClean="0"/>
          </a:p>
          <a:p>
            <a:pPr>
              <a:buFontTx/>
              <a:buChar char="-"/>
            </a:pPr>
            <a:r>
              <a:rPr lang="en-US" dirty="0" smtClean="0"/>
              <a:t> Intel x86/Windows;</a:t>
            </a:r>
          </a:p>
          <a:p>
            <a:pPr>
              <a:buFontTx/>
              <a:buChar char="-"/>
            </a:pPr>
            <a:r>
              <a:rPr lang="en-US" dirty="0" smtClean="0"/>
              <a:t> Intel x86/Mac OS;</a:t>
            </a:r>
          </a:p>
          <a:p>
            <a:pPr>
              <a:buFontTx/>
              <a:buChar char="-"/>
            </a:pPr>
            <a:r>
              <a:rPr lang="en-US" dirty="0" smtClean="0"/>
              <a:t> Intel x86/Linux;</a:t>
            </a:r>
          </a:p>
          <a:p>
            <a:pPr>
              <a:buFontTx/>
              <a:buChar char="-"/>
            </a:pPr>
            <a:r>
              <a:rPr lang="en-US" dirty="0" smtClean="0"/>
              <a:t> ARM/</a:t>
            </a:r>
            <a:r>
              <a:rPr lang="en-US" dirty="0" err="1" smtClean="0"/>
              <a:t>Symbian</a:t>
            </a:r>
            <a:r>
              <a:rPr lang="en-US" dirty="0" smtClean="0"/>
              <a:t>;</a:t>
            </a:r>
          </a:p>
          <a:p>
            <a:pPr>
              <a:buFontTx/>
              <a:buChar char="-"/>
            </a:pPr>
            <a:r>
              <a:rPr lang="en-US" dirty="0" smtClean="0"/>
              <a:t> ARM/Linux </a:t>
            </a:r>
            <a:r>
              <a:rPr lang="ru-RU" dirty="0" smtClean="0"/>
              <a:t>и т.д.</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786058"/>
            <a:ext cx="8686800" cy="838200"/>
          </a:xfrm>
        </p:spPr>
        <p:txBody>
          <a:bodyPr/>
          <a:lstStyle/>
          <a:p>
            <a:r>
              <a:rPr lang="ru-RU" dirty="0" smtClean="0"/>
              <a:t>Архитектурные модели</a:t>
            </a:r>
            <a:endParaRPr lang="ru-RU" dirty="0"/>
          </a:p>
        </p:txBody>
      </p:sp>
      <p:sp>
        <p:nvSpPr>
          <p:cNvPr id="3" name="Содержимое 2"/>
          <p:cNvSpPr>
            <a:spLocks noGrp="1"/>
          </p:cNvSpPr>
          <p:nvPr>
            <p:ph idx="1"/>
          </p:nvPr>
        </p:nvSpPr>
        <p:spPr/>
        <p:txBody>
          <a:bodyPr/>
          <a:lstStyle/>
          <a:p>
            <a:endParaRPr lang="ru-R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Архитектура системы </a:t>
            </a:r>
            <a:endParaRPr lang="ru-RU" dirty="0"/>
          </a:p>
        </p:txBody>
      </p:sp>
      <p:sp>
        <p:nvSpPr>
          <p:cNvPr id="3" name="Содержимое 2"/>
          <p:cNvSpPr>
            <a:spLocks noGrp="1"/>
          </p:cNvSpPr>
          <p:nvPr>
            <p:ph idx="1"/>
          </p:nvPr>
        </p:nvSpPr>
        <p:spPr>
          <a:xfrm>
            <a:off x="304800" y="1554163"/>
            <a:ext cx="8686800" cy="2732093"/>
          </a:xfrm>
        </p:spPr>
        <p:txBody>
          <a:bodyPr/>
          <a:lstStyle/>
          <a:p>
            <a:pPr>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Архитектура системы - это ее структура в терминах , отдельно определяемых компонент и взаимоотношение между ними.</a:t>
            </a:r>
          </a:p>
          <a:p>
            <a:pPr>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Главной целью создания архитектуры РИС является обеспечение следующих характеристик системы:</a:t>
            </a:r>
          </a:p>
          <a:p>
            <a:pPr lvl="1">
              <a:spcBef>
                <a:spcPts val="0"/>
              </a:spcBef>
              <a:buClr>
                <a:schemeClr val="tx2"/>
              </a:buClr>
              <a:buFont typeface="Wingdings" pitchFamily="2" charset="2"/>
              <a:buChar char="Ø"/>
            </a:pPr>
            <a:r>
              <a:rPr lang="ru-RU" sz="1600" dirty="0" err="1" smtClean="0">
                <a:latin typeface="Times New Roman" pitchFamily="18" charset="0"/>
                <a:cs typeface="Times New Roman" pitchFamily="18" charset="0"/>
              </a:rPr>
              <a:t>масштабируемости</a:t>
            </a:r>
            <a:r>
              <a:rPr lang="ru-RU" sz="1600" dirty="0" smtClean="0">
                <a:latin typeface="Times New Roman" pitchFamily="18" charset="0"/>
                <a:cs typeface="Times New Roman" pitchFamily="18" charset="0"/>
              </a:rPr>
              <a:t>;</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надежности;</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открытости;</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управляемости;</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гибкости;</a:t>
            </a:r>
          </a:p>
          <a:p>
            <a:pPr lvl="1">
              <a:spcBef>
                <a:spcPts val="0"/>
              </a:spcBef>
              <a:buClr>
                <a:schemeClr val="tx2"/>
              </a:buClr>
              <a:buFont typeface="Wingdings" pitchFamily="2" charset="2"/>
              <a:buChar char="Ø"/>
            </a:pPr>
            <a:r>
              <a:rPr lang="ru-RU" sz="1600" dirty="0" err="1" smtClean="0">
                <a:latin typeface="Times New Roman" pitchFamily="18" charset="0"/>
                <a:cs typeface="Times New Roman" pitchFamily="18" charset="0"/>
              </a:rPr>
              <a:t>адаптируемости</a:t>
            </a:r>
            <a:r>
              <a:rPr lang="ru-RU" sz="1600" dirty="0" smtClean="0">
                <a:latin typeface="Times New Roman" pitchFamily="18" charset="0"/>
                <a:cs typeface="Times New Roman" pitchFamily="18" charset="0"/>
              </a:rPr>
              <a:t>;</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эффективности;</a:t>
            </a:r>
          </a:p>
          <a:p>
            <a:pPr lvl="1">
              <a:spcBef>
                <a:spcPts val="0"/>
              </a:spcBef>
              <a:buClr>
                <a:schemeClr val="tx2"/>
              </a:buClr>
              <a:buFont typeface="Wingdings" pitchFamily="2" charset="2"/>
              <a:buChar char="Ø"/>
            </a:pPr>
            <a:r>
              <a:rPr lang="ru-RU" sz="1600" dirty="0" smtClean="0">
                <a:latin typeface="Times New Roman" pitchFamily="18" charset="0"/>
                <a:cs typeface="Times New Roman" pitchFamily="18" charset="0"/>
              </a:rPr>
              <a:t>и т.д.</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Архитектурные элементы</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Для понимания того, что является строительными блоками распределенных систем, необходимо решить четыре ключевых вопроса:</a:t>
            </a:r>
          </a:p>
          <a:p>
            <a:pPr lvl="1">
              <a:buClr>
                <a:schemeClr val="tx2"/>
              </a:buClr>
              <a:buFont typeface="Wingdings" pitchFamily="2" charset="2"/>
              <a:buChar char="Ø"/>
            </a:pPr>
            <a:r>
              <a:rPr lang="ru-RU" sz="1800" dirty="0" smtClean="0"/>
              <a:t>1. Какие сущности взаимодействуют в рамках распределенной системы?</a:t>
            </a:r>
          </a:p>
          <a:p>
            <a:pPr lvl="1">
              <a:buClr>
                <a:schemeClr val="tx2"/>
              </a:buClr>
              <a:buFont typeface="Wingdings" pitchFamily="2" charset="2"/>
              <a:buChar char="Ø"/>
            </a:pPr>
            <a:r>
              <a:rPr lang="ru-RU" sz="1800" dirty="0" smtClean="0"/>
              <a:t>2. Каким образом эти сущности взаимодействуют друг с другом? Или более точно: какую коммуникационную парадигму они используют?</a:t>
            </a:r>
          </a:p>
          <a:p>
            <a:pPr lvl="1">
              <a:buClr>
                <a:schemeClr val="tx2"/>
              </a:buClr>
              <a:buFont typeface="Wingdings" pitchFamily="2" charset="2"/>
              <a:buChar char="Ø"/>
            </a:pPr>
            <a:r>
              <a:rPr lang="ru-RU" sz="1800" dirty="0" smtClean="0"/>
              <a:t>3. Какие роли играют, и какую ответственность они несут в рамках всей системы?</a:t>
            </a:r>
          </a:p>
          <a:p>
            <a:pPr lvl="1">
              <a:buClr>
                <a:schemeClr val="tx2"/>
              </a:buClr>
              <a:buFont typeface="Wingdings" pitchFamily="2" charset="2"/>
              <a:buChar char="Ø"/>
            </a:pPr>
            <a:r>
              <a:rPr lang="ru-RU" sz="1800" dirty="0" smtClean="0"/>
              <a:t>4. Каким образом сущности системы (логические) отображаются на физические элементы распределенной инфраструктуры?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Сущности РИС</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dirty="0" smtClean="0"/>
              <a:t>Какие сущности входят в РС, и каким образом они взаимодействуют, определяет весь спектр возможных архитектурных решений.</a:t>
            </a:r>
          </a:p>
          <a:p>
            <a:pPr>
              <a:buClr>
                <a:schemeClr val="tx2"/>
              </a:buClr>
              <a:buFont typeface="Wingdings" pitchFamily="2" charset="2"/>
              <a:buChar char="Ø"/>
            </a:pPr>
            <a:r>
              <a:rPr lang="ru-RU" dirty="0" smtClean="0"/>
              <a:t>Сущности, образующие РИС, имеют два аспекта:</a:t>
            </a:r>
          </a:p>
          <a:p>
            <a:pPr lvl="1">
              <a:buClr>
                <a:schemeClr val="tx2"/>
              </a:buClr>
              <a:buFont typeface="Wingdings" pitchFamily="2" charset="2"/>
              <a:buChar char="Ø"/>
            </a:pPr>
            <a:r>
              <a:rPr lang="ru-RU" dirty="0" smtClean="0"/>
              <a:t>системный;</a:t>
            </a:r>
          </a:p>
          <a:p>
            <a:pPr lvl="1">
              <a:buClr>
                <a:schemeClr val="tx2"/>
              </a:buClr>
              <a:buFont typeface="Wingdings" pitchFamily="2" charset="2"/>
              <a:buChar char="Ø"/>
            </a:pPr>
            <a:r>
              <a:rPr lang="ru-RU" dirty="0" smtClean="0"/>
              <a:t>проблемный.</a:t>
            </a:r>
          </a:p>
          <a:p>
            <a:endParaRPr lang="ru-RU"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Системная реализация сущности</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t>Системная сторона сущности определяет способ физической реализации функций сущности и методов ее взаимодействия с другими сущностями. В современных ИС способ такой физической реализации является процесс (задача) ОС, выполняемый на аппаратных средствах физического узла и получает для своего исполнения все необходимые ресурсы (вычислительные, ОП, НДД, ВУ, сетевые).</a:t>
            </a:r>
          </a:p>
          <a:p>
            <a:pPr>
              <a:buClr>
                <a:schemeClr val="tx2"/>
              </a:buClr>
              <a:buFont typeface="Wingdings" pitchFamily="2" charset="2"/>
              <a:buChar char="Ø"/>
            </a:pPr>
            <a:r>
              <a:rPr lang="ru-RU" sz="1800" dirty="0" smtClean="0"/>
              <a:t>Исходя из системной стороны сущностей, взаимодействие между ними рассматривается как модель </a:t>
            </a:r>
            <a:r>
              <a:rPr lang="ru-RU" sz="1800" dirty="0" err="1" smtClean="0"/>
              <a:t>межпроцессного</a:t>
            </a:r>
            <a:r>
              <a:rPr lang="ru-RU" sz="1800" dirty="0" smtClean="0"/>
              <a:t> взаимодействия между распределенными сущностями.</a:t>
            </a:r>
          </a:p>
          <a:p>
            <a:pPr>
              <a:buClr>
                <a:schemeClr val="tx2"/>
              </a:buClr>
              <a:buFont typeface="Wingdings" pitchFamily="2" charset="2"/>
              <a:buChar char="Ø"/>
            </a:pPr>
            <a:r>
              <a:rPr lang="ru-RU" sz="1800" dirty="0" smtClean="0"/>
              <a:t>При этом помимо классического процесса имеются следующие варианты их реализации:</a:t>
            </a:r>
          </a:p>
          <a:p>
            <a:pPr lvl="0">
              <a:buClr>
                <a:schemeClr val="tx2"/>
              </a:buClr>
              <a:buFont typeface="Wingdings" pitchFamily="2" charset="2"/>
              <a:buChar char="Ø"/>
            </a:pPr>
            <a:r>
              <a:rPr lang="ru-RU" sz="1800" dirty="0" smtClean="0"/>
              <a:t>В примитивных системах, например, таких как системы датчиков, ОС узлов системы могут не поддерживать механизм процессов, в этом случае такие сущности называют узлами;</a:t>
            </a:r>
          </a:p>
          <a:p>
            <a:pPr lvl="0">
              <a:buClr>
                <a:schemeClr val="tx2"/>
              </a:buClr>
              <a:buFont typeface="Wingdings" pitchFamily="2" charset="2"/>
              <a:buChar char="Ø"/>
            </a:pPr>
            <a:r>
              <a:rPr lang="ru-RU" sz="1800" dirty="0" smtClean="0"/>
              <a:t>В большинстве современных ОС абстракция процесса дополняется абстракцией потока. Потоки могут обслуживать конечные точки подключений.</a:t>
            </a:r>
          </a:p>
          <a:p>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Проблемная сторона сущности</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Определяется предметной областью, для автоматизации которой используются сущности РС. Предметная сторона определяет:</a:t>
            </a:r>
          </a:p>
          <a:p>
            <a:pPr lvl="0">
              <a:buClr>
                <a:schemeClr val="tx2"/>
              </a:buClr>
              <a:buFont typeface="Wingdings" pitchFamily="2" charset="2"/>
              <a:buChar char="Ø"/>
            </a:pPr>
            <a:r>
              <a:rPr lang="ru-RU" sz="2000" dirty="0" smtClean="0"/>
              <a:t>алгоритмы обработки информации;</a:t>
            </a:r>
          </a:p>
          <a:p>
            <a:pPr lvl="0">
              <a:buClr>
                <a:schemeClr val="tx2"/>
              </a:buClr>
              <a:buFont typeface="Wingdings" pitchFamily="2" charset="2"/>
              <a:buChar char="Ø"/>
            </a:pPr>
            <a:r>
              <a:rPr lang="ru-RU" sz="2000" dirty="0" smtClean="0"/>
              <a:t>порядок обмена информацией между сущностями в рамках РС.</a:t>
            </a:r>
          </a:p>
          <a:p>
            <a:pPr>
              <a:buClr>
                <a:schemeClr val="tx2"/>
              </a:buClr>
              <a:buFont typeface="Wingdings" pitchFamily="2" charset="2"/>
              <a:buChar char="Ø"/>
            </a:pPr>
            <a:r>
              <a:rPr lang="ru-RU" sz="2000" dirty="0" smtClean="0"/>
              <a:t>Наиболее часто в качестве проблемно-ориентированной абстракции сущностей РИС используются:</a:t>
            </a:r>
          </a:p>
          <a:p>
            <a:pPr lvl="1">
              <a:buClr>
                <a:schemeClr val="tx2"/>
              </a:buClr>
              <a:buFont typeface="Wingdings" pitchFamily="2" charset="2"/>
              <a:buChar char="Ø"/>
            </a:pPr>
            <a:r>
              <a:rPr lang="ru-RU" sz="1600" dirty="0" smtClean="0"/>
              <a:t>объекты;</a:t>
            </a:r>
          </a:p>
          <a:p>
            <a:pPr lvl="1">
              <a:buClr>
                <a:schemeClr val="tx2"/>
              </a:buClr>
              <a:buFont typeface="Wingdings" pitchFamily="2" charset="2"/>
              <a:buChar char="Ø"/>
            </a:pPr>
            <a:r>
              <a:rPr lang="ru-RU" sz="1600" dirty="0" smtClean="0"/>
              <a:t>компоненты;</a:t>
            </a:r>
          </a:p>
          <a:p>
            <a:pPr lvl="1">
              <a:buClr>
                <a:schemeClr val="tx2"/>
              </a:buClr>
              <a:buFont typeface="Wingdings" pitchFamily="2" charset="2"/>
              <a:buChar char="Ø"/>
            </a:pPr>
            <a:r>
              <a:rPr lang="ru-RU" sz="1600" dirty="0" smtClean="0"/>
              <a:t>службы.</a:t>
            </a:r>
            <a:endParaRPr lang="ru-RU"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fontAlgn="auto" hangingPunct="1">
              <a:spcAft>
                <a:spcPts val="0"/>
              </a:spcAft>
              <a:defRPr/>
            </a:pPr>
            <a:r>
              <a:rPr lang="ru-RU" dirty="0" smtClean="0"/>
              <a:t>Программная архитектура</a:t>
            </a:r>
            <a:endParaRPr lang="ru-RU" dirty="0"/>
          </a:p>
        </p:txBody>
      </p:sp>
      <p:sp>
        <p:nvSpPr>
          <p:cNvPr id="16387" name="Содержимое 2"/>
          <p:cNvSpPr>
            <a:spLocks noGrp="1"/>
          </p:cNvSpPr>
          <p:nvPr>
            <p:ph idx="1"/>
          </p:nvPr>
        </p:nvSpPr>
        <p:spPr/>
        <p:txBody>
          <a:bodyPr/>
          <a:lstStyle/>
          <a:p>
            <a:pPr eaLnBrk="1" hangingPunct="1"/>
            <a:r>
              <a:rPr lang="ru-RU" smtClean="0"/>
              <a:t>Организация РС определяется составом программных компонент входящих в состав системы.</a:t>
            </a:r>
          </a:p>
          <a:p>
            <a:pPr eaLnBrk="1" hangingPunct="1"/>
            <a:r>
              <a:rPr lang="ru-RU" smtClean="0"/>
              <a:t>Программная архитектура показывает помимо того как организована система, также и то как взаимодействуют между собой программные компоненты этой системы.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Объекты</a:t>
            </a:r>
            <a:endParaRPr lang="ru-RU" dirty="0"/>
          </a:p>
        </p:txBody>
      </p:sp>
      <p:sp>
        <p:nvSpPr>
          <p:cNvPr id="3" name="Содержимое 2"/>
          <p:cNvSpPr>
            <a:spLocks noGrp="1"/>
          </p:cNvSpPr>
          <p:nvPr>
            <p:ph idx="1"/>
          </p:nvPr>
        </p:nvSpPr>
        <p:spPr/>
        <p:txBody>
          <a:bodyPr/>
          <a:lstStyle/>
          <a:p>
            <a:r>
              <a:rPr lang="ru-RU" sz="2000" dirty="0" smtClean="0"/>
              <a:t>Выбор объектов в качестве сущностей РИС обусловлен во многом объектно-ориентированным подходом в программировании, а также к проектированию РИС.</a:t>
            </a:r>
          </a:p>
          <a:p>
            <a:r>
              <a:rPr lang="ru-RU" sz="2000" dirty="0" smtClean="0"/>
              <a:t>Объекты РС представляют собой абстракцию объектов реального мира, относящихся к конкретной проблемной области. Разделение предметной области на объекты выполняется исходя из естественной декомпозиции предметной области на ряд взаимодействующих друг с другом объектов.</a:t>
            </a:r>
          </a:p>
          <a:p>
            <a:r>
              <a:rPr lang="ru-RU" sz="2000" dirty="0" smtClean="0"/>
              <a:t>Доступ к объектам реализуется через их интерфейсы, которые описываются с помощью языка </a:t>
            </a:r>
            <a:r>
              <a:rPr lang="en-US" sz="2000" dirty="0" smtClean="0"/>
              <a:t>IDL</a:t>
            </a:r>
            <a:r>
              <a:rPr lang="ru-RU" sz="2000" dirty="0" smtClean="0"/>
              <a:t>-</a:t>
            </a:r>
            <a:r>
              <a:rPr lang="en-US" sz="2000" dirty="0" smtClean="0"/>
              <a:t>Interface Definition Language</a:t>
            </a:r>
            <a:r>
              <a:rPr lang="ru-RU" sz="2000" dirty="0" smtClean="0"/>
              <a:t>, обеспечивающего описание методов, определенных для объекта.</a:t>
            </a:r>
          </a:p>
          <a:p>
            <a:r>
              <a:rPr lang="ru-RU" sz="2000" dirty="0" smtClean="0"/>
              <a:t>Распределенные объекты наиболее часто используются в качестве проблемных сущностей в распределенных системах.</a:t>
            </a:r>
            <a:endParaRPr lang="ru-RU"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Компоненты</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t>Использование объектов в качестве сущностей РС привело к появлению ряда проблем, ответом на которые явилось использование компонент. Компоненты сходны с объектами. Они также как объекты:</a:t>
            </a:r>
          </a:p>
          <a:p>
            <a:pPr lvl="1">
              <a:buClr>
                <a:schemeClr val="tx2"/>
              </a:buClr>
              <a:buFont typeface="Wingdings" pitchFamily="2" charset="2"/>
              <a:buChar char="Ø"/>
            </a:pPr>
            <a:r>
              <a:rPr lang="ru-RU" sz="1400" dirty="0" smtClean="0"/>
              <a:t>являются абстракциями прикладной области;</a:t>
            </a:r>
          </a:p>
          <a:p>
            <a:pPr lvl="1">
              <a:buClr>
                <a:schemeClr val="tx2"/>
              </a:buClr>
              <a:buFont typeface="Wingdings" pitchFamily="2" charset="2"/>
              <a:buChar char="Ø"/>
            </a:pPr>
            <a:r>
              <a:rPr lang="ru-RU" sz="1400" dirty="0" smtClean="0"/>
              <a:t>доступны через интерфейсы.</a:t>
            </a:r>
          </a:p>
          <a:p>
            <a:pPr>
              <a:buClr>
                <a:schemeClr val="tx2"/>
              </a:buClr>
              <a:buFont typeface="Wingdings" pitchFamily="2" charset="2"/>
              <a:buChar char="Ø"/>
            </a:pPr>
            <a:r>
              <a:rPr lang="ru-RU" sz="1800" dirty="0" smtClean="0"/>
              <a:t>Ключевым отличием компонент от объектов состоит в том, что они не только предоставляют интерфейсы, но также содержат информацию о том, какие компоненты/интерфейсы должны быть представлены для компонента, чтобы он мог выполнять свои функции. </a:t>
            </a:r>
          </a:p>
          <a:p>
            <a:pPr>
              <a:buClr>
                <a:schemeClr val="tx2"/>
              </a:buClr>
              <a:buFont typeface="Wingdings" pitchFamily="2" charset="2"/>
              <a:buChar char="Ø"/>
            </a:pPr>
            <a:r>
              <a:rPr lang="ru-RU" sz="1800" dirty="0" smtClean="0"/>
              <a:t>Иными словами, явно разрешаются все зависимости, и обеспечивается полное выполнение всех правил, принятых при конструировании системы, что позволяет разработку компонент третьими сторонами и способствует при реализации проекта более полной и адекватной реализации.</a:t>
            </a:r>
          </a:p>
          <a:p>
            <a:endParaRPr lang="ru-RU"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Сервисы</a:t>
            </a:r>
            <a:endParaRPr lang="ru-RU" dirty="0"/>
          </a:p>
        </p:txBody>
      </p:sp>
      <p:sp>
        <p:nvSpPr>
          <p:cNvPr id="3" name="Содержимое 2"/>
          <p:cNvSpPr>
            <a:spLocks noGrp="1"/>
          </p:cNvSpPr>
          <p:nvPr>
            <p:ph idx="1"/>
          </p:nvPr>
        </p:nvSpPr>
        <p:spPr/>
        <p:txBody>
          <a:bodyPr/>
          <a:lstStyle/>
          <a:p>
            <a:r>
              <a:rPr lang="ru-RU" dirty="0" smtClean="0"/>
              <a:t>Сервисы представляют третью парадигму определения сущностей, используемую при создании РС.</a:t>
            </a:r>
          </a:p>
          <a:p>
            <a:r>
              <a:rPr lang="ru-RU" dirty="0" smtClean="0"/>
              <a:t>Сервисы являются сущностями близкими к объектам и компонентам, также использующими подход, основанный на инкапсуляции поведения и использовании интерфейса для получения доступа друг к другу. </a:t>
            </a:r>
            <a:endParaRPr lang="ru-RU"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Web</a:t>
            </a:r>
            <a:r>
              <a:rPr lang="ru-RU" dirty="0" smtClean="0"/>
              <a:t>-сервисы </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t>В отличие от первых двух видов сущностей </a:t>
            </a:r>
            <a:r>
              <a:rPr lang="en-US" sz="1800" dirty="0" smtClean="0"/>
              <a:t>web</a:t>
            </a:r>
            <a:r>
              <a:rPr lang="ru-RU" sz="1800" dirty="0" smtClean="0"/>
              <a:t>-сервисы в действительности интегрированы в </a:t>
            </a:r>
            <a:r>
              <a:rPr lang="en-US" sz="1800" dirty="0" smtClean="0"/>
              <a:t>web </a:t>
            </a:r>
            <a:r>
              <a:rPr lang="ru-RU" sz="1800" dirty="0" smtClean="0"/>
              <a:t>и используют стандарты </a:t>
            </a:r>
            <a:r>
              <a:rPr lang="en-US" sz="1800" dirty="0" smtClean="0"/>
              <a:t>www </a:t>
            </a:r>
            <a:r>
              <a:rPr lang="ru-RU" sz="1800" dirty="0" smtClean="0"/>
              <a:t>для представления и описания сервисов. </a:t>
            </a:r>
          </a:p>
          <a:p>
            <a:pPr>
              <a:buClr>
                <a:schemeClr val="tx2"/>
              </a:buClr>
              <a:buFont typeface="Wingdings" pitchFamily="2" charset="2"/>
              <a:buChar char="Ø"/>
            </a:pPr>
            <a:r>
              <a:rPr lang="en-US" sz="1800" dirty="0" smtClean="0"/>
              <a:t>W</a:t>
            </a:r>
            <a:r>
              <a:rPr lang="ru-RU" sz="1800" dirty="0" smtClean="0"/>
              <a:t>3</a:t>
            </a:r>
            <a:r>
              <a:rPr lang="en-US" sz="1800" dirty="0" smtClean="0"/>
              <a:t>C </a:t>
            </a:r>
            <a:r>
              <a:rPr lang="ru-RU" sz="1800" dirty="0" smtClean="0"/>
              <a:t>определил </a:t>
            </a:r>
            <a:r>
              <a:rPr lang="en-US" sz="1800" dirty="0" smtClean="0"/>
              <a:t>Web</a:t>
            </a:r>
            <a:r>
              <a:rPr lang="ru-RU" sz="1800" dirty="0" smtClean="0"/>
              <a:t>-сервисы как:</a:t>
            </a:r>
          </a:p>
          <a:p>
            <a:pPr lvl="1">
              <a:buClr>
                <a:schemeClr val="tx2"/>
              </a:buClr>
              <a:buFont typeface="Wingdings" pitchFamily="2" charset="2"/>
              <a:buChar char="Ø"/>
            </a:pPr>
            <a:r>
              <a:rPr lang="ru-RU" sz="1400" dirty="0" smtClean="0"/>
              <a:t>Программное приложение, идентифицируемое с помощью </a:t>
            </a:r>
            <a:r>
              <a:rPr lang="en-US" sz="1400" dirty="0" smtClean="0"/>
              <a:t>URI</a:t>
            </a:r>
            <a:r>
              <a:rPr lang="ru-RU" sz="1400" dirty="0" smtClean="0"/>
              <a:t>, чей интерфейс и связывание реализуется на основе использования </a:t>
            </a:r>
            <a:r>
              <a:rPr lang="en-US" sz="1400" dirty="0" smtClean="0"/>
              <a:t>XML</a:t>
            </a:r>
            <a:r>
              <a:rPr lang="ru-RU" sz="1400" dirty="0" smtClean="0"/>
              <a:t>. </a:t>
            </a:r>
          </a:p>
          <a:p>
            <a:pPr lvl="1">
              <a:buClr>
                <a:schemeClr val="tx2"/>
              </a:buClr>
              <a:buFont typeface="Wingdings" pitchFamily="2" charset="2"/>
              <a:buChar char="Ø"/>
            </a:pPr>
            <a:r>
              <a:rPr lang="en-US" sz="1400" dirty="0" smtClean="0"/>
              <a:t>Web</a:t>
            </a:r>
            <a:r>
              <a:rPr lang="ru-RU" sz="1400" dirty="0" smtClean="0"/>
              <a:t>-сервис поддерживает прямое взаимодействие с другими программными агентами, используя обмен </a:t>
            </a:r>
            <a:r>
              <a:rPr lang="en-US" sz="1400" dirty="0" smtClean="0"/>
              <a:t>XML</a:t>
            </a:r>
            <a:r>
              <a:rPr lang="ru-RU" sz="1400" dirty="0" smtClean="0"/>
              <a:t>-сообщениями по </a:t>
            </a:r>
            <a:r>
              <a:rPr lang="en-US" sz="1400" dirty="0" smtClean="0"/>
              <a:t>Internet </a:t>
            </a:r>
            <a:r>
              <a:rPr lang="ru-RU" sz="1400" dirty="0" smtClean="0"/>
              <a:t>протоколам.</a:t>
            </a:r>
          </a:p>
          <a:p>
            <a:pPr>
              <a:buClr>
                <a:schemeClr val="tx2"/>
              </a:buClr>
              <a:buFont typeface="Wingdings" pitchFamily="2" charset="2"/>
              <a:buChar char="Ø"/>
            </a:pPr>
            <a:r>
              <a:rPr lang="ru-RU" sz="1800" dirty="0" smtClean="0"/>
              <a:t>Если объекты и компоненты часто используются внутри организаций для разработки тесно связанных приложений. </a:t>
            </a:r>
          </a:p>
          <a:p>
            <a:pPr>
              <a:buClr>
                <a:schemeClr val="tx2"/>
              </a:buClr>
              <a:buFont typeface="Wingdings" pitchFamily="2" charset="2"/>
              <a:buChar char="Ø"/>
            </a:pPr>
            <a:r>
              <a:rPr lang="ru-RU" sz="1800" dirty="0" smtClean="0"/>
              <a:t>То </a:t>
            </a:r>
            <a:r>
              <a:rPr lang="en-US" sz="1800" dirty="0" smtClean="0"/>
              <a:t>Web-</a:t>
            </a:r>
            <a:r>
              <a:rPr lang="ru-RU" sz="1800" dirty="0" smtClean="0"/>
              <a:t>сервисы в целом выглядят как полноценные сервисы, которые могут при их комбинировании образовывать сложные сервисы с дополнительными возможностями. </a:t>
            </a:r>
          </a:p>
          <a:p>
            <a:pPr>
              <a:buClr>
                <a:schemeClr val="tx2"/>
              </a:buClr>
              <a:buFont typeface="Wingdings" pitchFamily="2" charset="2"/>
              <a:buChar char="Ø"/>
            </a:pPr>
            <a:r>
              <a:rPr lang="en-US" sz="1800" dirty="0" smtClean="0"/>
              <a:t>Web</a:t>
            </a:r>
            <a:r>
              <a:rPr lang="ru-RU" sz="1800" dirty="0" smtClean="0"/>
              <a:t>-сервисы часто используются для интеграции </a:t>
            </a:r>
            <a:r>
              <a:rPr lang="en-US" sz="1800" dirty="0" smtClean="0"/>
              <a:t>B</a:t>
            </a:r>
            <a:r>
              <a:rPr lang="ru-RU" sz="1800" dirty="0" smtClean="0"/>
              <a:t>2</a:t>
            </a:r>
            <a:r>
              <a:rPr lang="en-US" sz="1800" dirty="0" smtClean="0"/>
              <a:t>B</a:t>
            </a:r>
            <a:r>
              <a:rPr lang="ru-RU" sz="1800" dirty="0" smtClean="0"/>
              <a:t>, что требует от них преодоления границ, разделяющих организации. </a:t>
            </a:r>
            <a:r>
              <a:rPr lang="en-US" sz="1800" dirty="0" smtClean="0"/>
              <a:t>Web</a:t>
            </a:r>
            <a:r>
              <a:rPr lang="ru-RU" sz="1800" dirty="0" smtClean="0"/>
              <a:t>-интерфейсы могут быть реализованы разными провайдерами и использовать различные низкоуровневые технологии.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3143248"/>
            <a:ext cx="8686800" cy="838200"/>
          </a:xfrm>
        </p:spPr>
        <p:txBody>
          <a:bodyPr/>
          <a:lstStyle/>
          <a:p>
            <a:r>
              <a:rPr lang="ru-RU" dirty="0" smtClean="0"/>
              <a:t>Модели коммуникаций</a:t>
            </a:r>
            <a:endParaRPr lang="ru-RU" dirty="0"/>
          </a:p>
        </p:txBody>
      </p:sp>
      <p:sp>
        <p:nvSpPr>
          <p:cNvPr id="3" name="Содержимое 2"/>
          <p:cNvSpPr>
            <a:spLocks noGrp="1"/>
          </p:cNvSpPr>
          <p:nvPr>
            <p:ph idx="1"/>
          </p:nvPr>
        </p:nvSpPr>
        <p:spPr/>
        <p:txBody>
          <a:bodyPr/>
          <a:lstStyle/>
          <a:p>
            <a:endParaRPr lang="ru-RU"/>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Модели коммуникаций</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dirty="0" smtClean="0"/>
              <a:t>Имеется три вида прямых коммуникаций между сущностями РС:</a:t>
            </a:r>
          </a:p>
          <a:p>
            <a:pPr lvl="1">
              <a:buClr>
                <a:schemeClr val="tx2"/>
              </a:buClr>
              <a:buFont typeface="Wingdings" pitchFamily="2" charset="2"/>
              <a:buChar char="Ø"/>
            </a:pPr>
            <a:r>
              <a:rPr lang="ru-RU" dirty="0" err="1" smtClean="0"/>
              <a:t>Межпроцессные</a:t>
            </a:r>
            <a:r>
              <a:rPr lang="ru-RU" dirty="0" smtClean="0"/>
              <a:t> коммуникации;</a:t>
            </a:r>
          </a:p>
          <a:p>
            <a:pPr lvl="1">
              <a:buClr>
                <a:schemeClr val="tx2"/>
              </a:buClr>
              <a:buFont typeface="Wingdings" pitchFamily="2" charset="2"/>
              <a:buChar char="Ø"/>
            </a:pPr>
            <a:r>
              <a:rPr lang="ru-RU" dirty="0" smtClean="0"/>
              <a:t>Удаленный вызов</a:t>
            </a:r>
          </a:p>
          <a:p>
            <a:pPr lvl="1">
              <a:buClr>
                <a:schemeClr val="tx2"/>
              </a:buClr>
              <a:buFont typeface="Wingdings" pitchFamily="2" charset="2"/>
              <a:buChar char="Ø"/>
            </a:pPr>
            <a:r>
              <a:rPr lang="ru-RU" dirty="0" smtClean="0"/>
              <a:t>Непрямые коммуникации.</a:t>
            </a:r>
            <a:endParaRPr lang="ru-RU"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err="1" smtClean="0"/>
              <a:t>Межпроцессные</a:t>
            </a:r>
            <a:r>
              <a:rPr lang="ru-RU" dirty="0" smtClean="0"/>
              <a:t> коммуникации (</a:t>
            </a:r>
            <a:r>
              <a:rPr lang="en-US" dirty="0" smtClean="0"/>
              <a:t>IPC – </a:t>
            </a:r>
            <a:r>
              <a:rPr lang="en-US" dirty="0" err="1" smtClean="0"/>
              <a:t>Interprocess</a:t>
            </a:r>
            <a:r>
              <a:rPr lang="en-US" dirty="0" smtClean="0"/>
              <a:t> communications)</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Этот вид коммуникаций относится к низкоуровневому способу поддержки взаимодействия между процессами выполняющимися различными сущностями в распределенной системе.</a:t>
            </a:r>
          </a:p>
          <a:p>
            <a:pPr>
              <a:buClr>
                <a:schemeClr val="tx2"/>
              </a:buClr>
              <a:buFont typeface="Wingdings" pitchFamily="2" charset="2"/>
              <a:buChar char="Ø"/>
            </a:pPr>
            <a:r>
              <a:rPr lang="ru-RU" sz="2000" dirty="0" smtClean="0"/>
              <a:t>К этому типу коммуникаций относятся следующие типы:</a:t>
            </a:r>
          </a:p>
          <a:p>
            <a:pPr lvl="1">
              <a:buClr>
                <a:schemeClr val="tx2"/>
              </a:buClr>
              <a:buFont typeface="Wingdings" pitchFamily="2" charset="2"/>
              <a:buChar char="Ø"/>
            </a:pPr>
            <a:r>
              <a:rPr lang="ru-RU" sz="1600" dirty="0" smtClean="0"/>
              <a:t>Обмен сообщениями (</a:t>
            </a:r>
            <a:r>
              <a:rPr lang="en-US" sz="1600" dirty="0" smtClean="0"/>
              <a:t>message passing)</a:t>
            </a:r>
            <a:r>
              <a:rPr lang="ru-RU" sz="1600" dirty="0" smtClean="0"/>
              <a:t>;</a:t>
            </a:r>
          </a:p>
          <a:p>
            <a:pPr lvl="1">
              <a:buClr>
                <a:schemeClr val="tx2"/>
              </a:buClr>
              <a:buFont typeface="Wingdings" pitchFamily="2" charset="2"/>
              <a:buChar char="Ø"/>
            </a:pPr>
            <a:r>
              <a:rPr lang="ru-RU" sz="1600" dirty="0" smtClean="0"/>
              <a:t>Прямой доступ к </a:t>
            </a:r>
            <a:r>
              <a:rPr lang="en-US" sz="1600" dirty="0" smtClean="0"/>
              <a:t>API </a:t>
            </a:r>
            <a:r>
              <a:rPr lang="ru-RU" sz="1600" dirty="0" smtClean="0"/>
              <a:t>протоколов </a:t>
            </a:r>
            <a:r>
              <a:rPr lang="en-US" sz="1600" dirty="0" smtClean="0"/>
              <a:t>Internet </a:t>
            </a:r>
            <a:r>
              <a:rPr lang="ru-RU" sz="1600" dirty="0" smtClean="0"/>
              <a:t>(программирование </a:t>
            </a:r>
            <a:r>
              <a:rPr lang="ru-RU" sz="1600" dirty="0" err="1" smtClean="0"/>
              <a:t>сокетов</a:t>
            </a:r>
            <a:r>
              <a:rPr lang="ru-RU" sz="1600" dirty="0" smtClean="0"/>
              <a:t>);</a:t>
            </a:r>
          </a:p>
          <a:p>
            <a:pPr lvl="1">
              <a:buClr>
                <a:schemeClr val="tx2"/>
              </a:buClr>
              <a:buFont typeface="Wingdings" pitchFamily="2" charset="2"/>
              <a:buChar char="Ø"/>
            </a:pPr>
            <a:r>
              <a:rPr lang="ru-RU" sz="1600" dirty="0" smtClean="0"/>
              <a:t>Групповые коммуникации.</a:t>
            </a:r>
            <a:endParaRPr lang="ru-RU"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Удаленный вызов</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Представляет собой способ коммуникаций наиболее широко используемый в распределенных системах.</a:t>
            </a:r>
          </a:p>
          <a:p>
            <a:pPr>
              <a:buClr>
                <a:schemeClr val="tx2"/>
              </a:buClr>
              <a:buFont typeface="Wingdings" pitchFamily="2" charset="2"/>
              <a:buChar char="Ø"/>
            </a:pPr>
            <a:r>
              <a:rPr lang="ru-RU" sz="2000" dirty="0" smtClean="0"/>
              <a:t>Объединяет ряд методов основанных на двустороннем обмене информацией между сущностями:</a:t>
            </a:r>
          </a:p>
          <a:p>
            <a:pPr lvl="1">
              <a:buClr>
                <a:schemeClr val="tx2"/>
              </a:buClr>
              <a:buFont typeface="Wingdings" pitchFamily="2" charset="2"/>
              <a:buChar char="Ø"/>
            </a:pPr>
            <a:r>
              <a:rPr lang="ru-RU" sz="1600" dirty="0" smtClean="0"/>
              <a:t>Запрос-ответ.</a:t>
            </a:r>
          </a:p>
          <a:p>
            <a:pPr lvl="1">
              <a:buClr>
                <a:schemeClr val="tx2"/>
              </a:buClr>
              <a:buFont typeface="Wingdings" pitchFamily="2" charset="2"/>
              <a:buChar char="Ø"/>
            </a:pPr>
            <a:r>
              <a:rPr lang="ru-RU" sz="1600" dirty="0" smtClean="0"/>
              <a:t>Вызов удаленных процедур (</a:t>
            </a:r>
            <a:r>
              <a:rPr lang="en-US" sz="1600" dirty="0" smtClean="0"/>
              <a:t>RPC – Remote Procedure Call)</a:t>
            </a:r>
            <a:r>
              <a:rPr lang="ru-RU" sz="1600" dirty="0" smtClean="0"/>
              <a:t>.</a:t>
            </a:r>
          </a:p>
          <a:p>
            <a:pPr lvl="1">
              <a:buClr>
                <a:schemeClr val="tx2"/>
              </a:buClr>
              <a:buFont typeface="Wingdings" pitchFamily="2" charset="2"/>
              <a:buChar char="Ø"/>
            </a:pPr>
            <a:r>
              <a:rPr lang="ru-RU" sz="1600" dirty="0" smtClean="0"/>
              <a:t>Удаленный вызов методов</a:t>
            </a:r>
            <a:r>
              <a:rPr lang="en-US" sz="1600" dirty="0" smtClean="0"/>
              <a:t> (RMI – Remote Method Invocation)</a:t>
            </a:r>
            <a:r>
              <a:rPr lang="ru-RU" sz="1600" dirty="0" smtClean="0"/>
              <a:t>.</a:t>
            </a:r>
            <a:endParaRPr lang="ru-RU"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непрямые коммуникации (</a:t>
            </a:r>
            <a:r>
              <a:rPr lang="en-US" dirty="0" smtClean="0"/>
              <a:t>indirect communications</a:t>
            </a:r>
            <a:r>
              <a:rPr lang="ru-RU" dirty="0" smtClean="0"/>
              <a:t>)</a:t>
            </a:r>
            <a:endParaRPr lang="ru-RU" dirty="0"/>
          </a:p>
        </p:txBody>
      </p:sp>
      <p:sp>
        <p:nvSpPr>
          <p:cNvPr id="3" name="Содержимое 2"/>
          <p:cNvSpPr>
            <a:spLocks noGrp="1"/>
          </p:cNvSpPr>
          <p:nvPr>
            <p:ph idx="1"/>
          </p:nvPr>
        </p:nvSpPr>
        <p:spPr>
          <a:xfrm>
            <a:off x="304800" y="1554163"/>
            <a:ext cx="8686800" cy="3446473"/>
          </a:xfrm>
        </p:spPr>
        <p:txBody>
          <a:bodyPr/>
          <a:lstStyle/>
          <a:p>
            <a:pPr>
              <a:buFont typeface="Wingdings" pitchFamily="2" charset="2"/>
              <a:buChar char="Ø"/>
            </a:pPr>
            <a:r>
              <a:rPr lang="ru-RU" sz="2400" dirty="0" smtClean="0"/>
              <a:t>К непрямым коммуникациям относятся способы взаимодействия между двумя сущностями посредством третьей стороны, что уменьшает степень связности между передатчиком и приемником. Такие варианты взаимодействия возникают, например</a:t>
            </a:r>
            <a:r>
              <a:rPr lang="en-US" sz="2400" dirty="0" smtClean="0"/>
              <a:t> </a:t>
            </a:r>
            <a:r>
              <a:rPr lang="ru-RU" sz="2400" dirty="0" smtClean="0"/>
              <a:t>когда:</a:t>
            </a:r>
          </a:p>
          <a:p>
            <a:pPr lvl="1">
              <a:buFont typeface="Wingdings" pitchFamily="2" charset="2"/>
              <a:buChar char="Ø"/>
            </a:pPr>
            <a:r>
              <a:rPr lang="ru-RU" sz="2000" dirty="0" smtClean="0"/>
              <a:t>передающей стороне не требуется знать, кто является получателем (пространственное разъединение);</a:t>
            </a:r>
          </a:p>
          <a:p>
            <a:pPr lvl="1">
              <a:buFont typeface="Wingdings" pitchFamily="2" charset="2"/>
              <a:buChar char="Ø"/>
            </a:pPr>
            <a:r>
              <a:rPr lang="ru-RU" sz="2000" dirty="0" smtClean="0"/>
              <a:t>передающей и принимающей сторонам не требуется находиться в рабочем состоянии в одно и то же время (временное разъединение).</a:t>
            </a:r>
            <a:endParaRPr lang="ru-RU"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Модели непрямых коммуникаций</a:t>
            </a:r>
            <a:endParaRPr lang="ru-RU" dirty="0"/>
          </a:p>
        </p:txBody>
      </p:sp>
      <p:sp>
        <p:nvSpPr>
          <p:cNvPr id="3" name="Содержимое 2"/>
          <p:cNvSpPr>
            <a:spLocks noGrp="1"/>
          </p:cNvSpPr>
          <p:nvPr>
            <p:ph idx="1"/>
          </p:nvPr>
        </p:nvSpPr>
        <p:spPr/>
        <p:txBody>
          <a:bodyPr/>
          <a:lstStyle/>
          <a:p>
            <a:pPr>
              <a:buClr>
                <a:schemeClr val="accent3">
                  <a:lumMod val="50000"/>
                </a:schemeClr>
              </a:buClr>
              <a:buFont typeface="Wingdings" pitchFamily="2" charset="2"/>
              <a:buChar char="Ø"/>
            </a:pPr>
            <a:r>
              <a:rPr lang="ru-RU" dirty="0" smtClean="0"/>
              <a:t>К этому виду моделей относятся:</a:t>
            </a:r>
          </a:p>
          <a:p>
            <a:pPr lvl="1">
              <a:buClr>
                <a:schemeClr val="accent3">
                  <a:lumMod val="50000"/>
                </a:schemeClr>
              </a:buClr>
              <a:buFont typeface="Wingdings" pitchFamily="2" charset="2"/>
              <a:buChar char="Ø"/>
            </a:pPr>
            <a:r>
              <a:rPr lang="ru-RU" dirty="0" smtClean="0"/>
              <a:t>групповые коммуникации (</a:t>
            </a:r>
            <a:r>
              <a:rPr lang="en-US" dirty="0" smtClean="0"/>
              <a:t>group communication);</a:t>
            </a:r>
            <a:endParaRPr lang="ru-RU" dirty="0" smtClean="0"/>
          </a:p>
          <a:p>
            <a:pPr lvl="1">
              <a:buClr>
                <a:schemeClr val="accent3">
                  <a:lumMod val="50000"/>
                </a:schemeClr>
              </a:buClr>
              <a:buFont typeface="Wingdings" pitchFamily="2" charset="2"/>
              <a:buChar char="Ø"/>
            </a:pPr>
            <a:r>
              <a:rPr lang="ru-RU" dirty="0" smtClean="0"/>
              <a:t>системы публикации-подписки (</a:t>
            </a:r>
            <a:r>
              <a:rPr lang="en-US" dirty="0" smtClean="0"/>
              <a:t>publish</a:t>
            </a:r>
            <a:r>
              <a:rPr lang="ru-RU" dirty="0" smtClean="0"/>
              <a:t>-</a:t>
            </a:r>
            <a:r>
              <a:rPr lang="en-US" dirty="0" smtClean="0"/>
              <a:t>subscribe systems</a:t>
            </a:r>
            <a:r>
              <a:rPr lang="ru-RU" dirty="0" smtClean="0"/>
              <a:t>);</a:t>
            </a:r>
          </a:p>
          <a:p>
            <a:pPr lvl="1">
              <a:buClr>
                <a:schemeClr val="accent3">
                  <a:lumMod val="50000"/>
                </a:schemeClr>
              </a:buClr>
              <a:buFont typeface="Wingdings" pitchFamily="2" charset="2"/>
              <a:buChar char="Ø"/>
            </a:pPr>
            <a:r>
              <a:rPr lang="ru-RU" dirty="0" smtClean="0"/>
              <a:t>очереди сообщений (</a:t>
            </a:r>
            <a:r>
              <a:rPr lang="en-US" dirty="0" smtClean="0"/>
              <a:t>message queues);</a:t>
            </a:r>
            <a:endParaRPr lang="ru-RU" dirty="0" smtClean="0"/>
          </a:p>
          <a:p>
            <a:pPr lvl="1">
              <a:buClr>
                <a:schemeClr val="accent3">
                  <a:lumMod val="50000"/>
                </a:schemeClr>
              </a:buClr>
              <a:buFont typeface="Wingdings" pitchFamily="2" charset="2"/>
              <a:buChar char="Ø"/>
            </a:pPr>
            <a:r>
              <a:rPr lang="ru-RU" dirty="0" smtClean="0"/>
              <a:t>кортежное пространство (</a:t>
            </a:r>
            <a:r>
              <a:rPr lang="en-US" dirty="0" err="1" smtClean="0"/>
              <a:t>tuple</a:t>
            </a:r>
            <a:r>
              <a:rPr lang="en-US" dirty="0" smtClean="0"/>
              <a:t> spaces);</a:t>
            </a:r>
            <a:endParaRPr lang="ru-RU" dirty="0" smtClean="0"/>
          </a:p>
          <a:p>
            <a:pPr lvl="1">
              <a:buClr>
                <a:schemeClr val="accent3">
                  <a:lumMod val="50000"/>
                </a:schemeClr>
              </a:buClr>
              <a:buFont typeface="Wingdings" pitchFamily="2" charset="2"/>
              <a:buChar char="Ø"/>
            </a:pPr>
            <a:r>
              <a:rPr lang="ru-RU" dirty="0" smtClean="0"/>
              <a:t>распределенная разделяемая память (</a:t>
            </a:r>
            <a:r>
              <a:rPr lang="en-US" dirty="0" smtClean="0"/>
              <a:t>distributed shared memory).</a:t>
            </a:r>
            <a:endParaRPr lang="ru-RU" dirty="0" smtClean="0"/>
          </a:p>
          <a:p>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hangingPunct="1">
              <a:defRPr/>
            </a:pPr>
            <a:r>
              <a:rPr lang="ru-RU" dirty="0" err="1" smtClean="0"/>
              <a:t>Прозачность</a:t>
            </a:r>
            <a:r>
              <a:rPr lang="ru-RU" dirty="0" smtClean="0"/>
              <a:t> </a:t>
            </a:r>
            <a:r>
              <a:rPr lang="ru-RU" dirty="0" err="1" smtClean="0"/>
              <a:t>РиС</a:t>
            </a:r>
            <a:r>
              <a:rPr lang="ru-RU" dirty="0" smtClean="0"/>
              <a:t> и ее Архитектура</a:t>
            </a:r>
            <a:endParaRPr lang="ru-RU" dirty="0"/>
          </a:p>
        </p:txBody>
      </p:sp>
      <p:sp>
        <p:nvSpPr>
          <p:cNvPr id="17411" name="Содержимое 2"/>
          <p:cNvSpPr>
            <a:spLocks noGrp="1"/>
          </p:cNvSpPr>
          <p:nvPr>
            <p:ph idx="1"/>
          </p:nvPr>
        </p:nvSpPr>
        <p:spPr>
          <a:xfrm>
            <a:off x="304800" y="1554163"/>
            <a:ext cx="8686800" cy="2017712"/>
          </a:xfrm>
        </p:spPr>
        <p:txBody>
          <a:bodyPr/>
          <a:lstStyle/>
          <a:p>
            <a:pPr eaLnBrk="1" hangingPunct="1"/>
            <a:r>
              <a:rPr lang="ru-RU" sz="2400" smtClean="0"/>
              <a:t>Исходя из требования обеспечения прозрачности в распределенных системах требуется четко разделять приложения и лежащие в их основе платформы.</a:t>
            </a:r>
          </a:p>
          <a:p>
            <a:pPr eaLnBrk="1" hangingPunct="1"/>
            <a:r>
              <a:rPr lang="ru-RU" sz="2400" smtClean="0"/>
              <a:t>Такое разделение в РС выполняется с помощью промежуточного уровня системы.</a:t>
            </a:r>
          </a:p>
          <a:p>
            <a:pPr eaLnBrk="1" hangingPunct="1"/>
            <a:endParaRPr lang="ru-RU" smtClean="0"/>
          </a:p>
        </p:txBody>
      </p:sp>
      <p:grpSp>
        <p:nvGrpSpPr>
          <p:cNvPr id="17412" name="Group 2"/>
          <p:cNvGrpSpPr>
            <a:grpSpLocks/>
          </p:cNvGrpSpPr>
          <p:nvPr/>
        </p:nvGrpSpPr>
        <p:grpSpPr bwMode="auto">
          <a:xfrm>
            <a:off x="2286000" y="3786188"/>
            <a:ext cx="4429125" cy="1785937"/>
            <a:chOff x="2900" y="1900"/>
            <a:chExt cx="5420" cy="2160"/>
          </a:xfrm>
        </p:grpSpPr>
        <p:sp>
          <p:nvSpPr>
            <p:cNvPr id="17413" name="Rectangle 3"/>
            <p:cNvSpPr>
              <a:spLocks noChangeArrowheads="1"/>
            </p:cNvSpPr>
            <p:nvPr/>
          </p:nvSpPr>
          <p:spPr bwMode="auto">
            <a:xfrm>
              <a:off x="2900" y="1900"/>
              <a:ext cx="5420" cy="720"/>
            </a:xfrm>
            <a:prstGeom prst="rect">
              <a:avLst/>
            </a:prstGeom>
            <a:solidFill>
              <a:srgbClr val="FFFFFF"/>
            </a:solidFill>
            <a:ln w="9525">
              <a:solidFill>
                <a:srgbClr val="000000"/>
              </a:solidFill>
              <a:miter lim="800000"/>
              <a:headEnd/>
              <a:tailEnd/>
            </a:ln>
          </p:spPr>
          <p:txBody>
            <a:bodyPr/>
            <a:lstStyle/>
            <a:p>
              <a:pPr algn="ctr"/>
              <a:r>
                <a:rPr lang="ru-RU" sz="2400" b="1">
                  <a:latin typeface="Calibri" pitchFamily="34" charset="0"/>
                </a:rPr>
                <a:t>Распределенное п</a:t>
              </a:r>
              <a:r>
                <a:rPr lang="en-US" sz="2400" b="1">
                  <a:latin typeface="Calibri" pitchFamily="34" charset="0"/>
                </a:rPr>
                <a:t>рило</a:t>
              </a:r>
              <a:r>
                <a:rPr lang="ru-RU" sz="2400" b="1">
                  <a:latin typeface="Calibri" pitchFamily="34" charset="0"/>
                </a:rPr>
                <a:t>жение</a:t>
              </a:r>
              <a:endParaRPr lang="ru-RU" sz="2400"/>
            </a:p>
          </p:txBody>
        </p:sp>
        <p:sp>
          <p:nvSpPr>
            <p:cNvPr id="17414" name="Rectangle 4"/>
            <p:cNvSpPr>
              <a:spLocks noChangeArrowheads="1"/>
            </p:cNvSpPr>
            <p:nvPr/>
          </p:nvSpPr>
          <p:spPr bwMode="auto">
            <a:xfrm>
              <a:off x="2900" y="2620"/>
              <a:ext cx="5420" cy="720"/>
            </a:xfrm>
            <a:prstGeom prst="rect">
              <a:avLst/>
            </a:prstGeom>
            <a:solidFill>
              <a:srgbClr val="FFFFFF"/>
            </a:solidFill>
            <a:ln w="9525">
              <a:solidFill>
                <a:srgbClr val="000000"/>
              </a:solidFill>
              <a:miter lim="800000"/>
              <a:headEnd/>
              <a:tailEnd/>
            </a:ln>
          </p:spPr>
          <p:txBody>
            <a:bodyPr/>
            <a:lstStyle/>
            <a:p>
              <a:pPr algn="ctr"/>
              <a:r>
                <a:rPr lang="ru-RU" b="1">
                  <a:latin typeface="Calibri" pitchFamily="34" charset="0"/>
                </a:rPr>
                <a:t>ПО промежуточного слоя</a:t>
              </a:r>
            </a:p>
            <a:p>
              <a:pPr algn="ctr"/>
              <a:r>
                <a:rPr lang="ru-RU" b="1">
                  <a:latin typeface="Calibri" pitchFamily="34" charset="0"/>
                </a:rPr>
                <a:t>(</a:t>
              </a:r>
              <a:r>
                <a:rPr lang="en-US" b="1">
                  <a:latin typeface="Calibri" pitchFamily="34" charset="0"/>
                </a:rPr>
                <a:t>Midleware</a:t>
              </a:r>
              <a:r>
                <a:rPr lang="ru-RU" b="1">
                  <a:latin typeface="Calibri" pitchFamily="34" charset="0"/>
                </a:rPr>
                <a:t> </a:t>
              </a:r>
              <a:r>
                <a:rPr lang="en-US" b="1">
                  <a:latin typeface="Calibri" pitchFamily="34" charset="0"/>
                </a:rPr>
                <a:t>Layer</a:t>
              </a:r>
              <a:r>
                <a:rPr lang="ru-RU" b="1">
                  <a:latin typeface="Calibri" pitchFamily="34" charset="0"/>
                </a:rPr>
                <a:t>)</a:t>
              </a:r>
              <a:endParaRPr lang="ru-RU"/>
            </a:p>
          </p:txBody>
        </p:sp>
        <p:sp>
          <p:nvSpPr>
            <p:cNvPr id="17415" name="Rectangle 5"/>
            <p:cNvSpPr>
              <a:spLocks noChangeArrowheads="1"/>
            </p:cNvSpPr>
            <p:nvPr/>
          </p:nvSpPr>
          <p:spPr bwMode="auto">
            <a:xfrm>
              <a:off x="2900" y="3340"/>
              <a:ext cx="5420" cy="720"/>
            </a:xfrm>
            <a:prstGeom prst="rect">
              <a:avLst/>
            </a:prstGeom>
            <a:solidFill>
              <a:srgbClr val="FFFFFF"/>
            </a:solidFill>
            <a:ln w="9525">
              <a:solidFill>
                <a:srgbClr val="000000"/>
              </a:solidFill>
              <a:miter lim="800000"/>
              <a:headEnd/>
              <a:tailEnd/>
            </a:ln>
          </p:spPr>
          <p:txBody>
            <a:bodyPr/>
            <a:lstStyle/>
            <a:p>
              <a:pPr algn="ctr">
                <a:spcAft>
                  <a:spcPts val="1000"/>
                </a:spcAft>
              </a:pPr>
              <a:r>
                <a:rPr lang="ru-RU" sz="2000" b="1">
                  <a:latin typeface="Calibri" pitchFamily="34" charset="0"/>
                </a:rPr>
                <a:t>Аппаратно-программная платформа</a:t>
              </a:r>
              <a:endParaRPr lang="ru-RU" sz="20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Групповые коммуникации</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400" dirty="0" smtClean="0"/>
              <a:t>Эта модель предполагает доставку сообщений набору получателей. Соответствует парадигме </a:t>
            </a:r>
            <a:r>
              <a:rPr lang="ru-RU" sz="2400" dirty="0" err="1" smtClean="0"/>
              <a:t>один-ко-многим</a:t>
            </a:r>
            <a:r>
              <a:rPr lang="ru-RU" sz="2400" dirty="0" smtClean="0"/>
              <a:t>. Групповая модель взаимодействия основана на абстракции группы, представленной в системе идентификатором группы.</a:t>
            </a:r>
          </a:p>
          <a:p>
            <a:pPr>
              <a:buClr>
                <a:schemeClr val="tx2"/>
              </a:buClr>
              <a:buFont typeface="Wingdings" pitchFamily="2" charset="2"/>
              <a:buChar char="Ø"/>
            </a:pPr>
            <a:r>
              <a:rPr lang="ru-RU" sz="2400" dirty="0" smtClean="0"/>
              <a:t>Получатель подключается к группе путем отправки сообщения о присоединении к группе. Отправители отправляют сообщения в группу по ее идентификатору и не знают конкретный состав получателей.</a:t>
            </a:r>
          </a:p>
          <a:p>
            <a:pPr>
              <a:buClr>
                <a:schemeClr val="tx2"/>
              </a:buClr>
              <a:buFont typeface="Wingdings" pitchFamily="2" charset="2"/>
              <a:buChar char="Ø"/>
            </a:pPr>
            <a:r>
              <a:rPr lang="ru-RU" sz="2400" dirty="0" smtClean="0"/>
              <a:t>Группы, как правило, обслуживают членство в группе, для чего имеют механизм выхода из группы.</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Системы публикации-подписки</a:t>
            </a:r>
            <a:r>
              <a:rPr lang="en-US" dirty="0" smtClean="0"/>
              <a:t> </a:t>
            </a:r>
            <a:r>
              <a:rPr lang="ru-RU" dirty="0" smtClean="0"/>
              <a:t>(</a:t>
            </a:r>
            <a:r>
              <a:rPr lang="en-US" dirty="0" smtClean="0"/>
              <a:t>publish-subscribe)</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400" dirty="0" smtClean="0"/>
              <a:t>Примером таких систем могут служить системы торговли различными ресурсами, в которых большое число производителей (публикаторов) распространяют информацию среди большого числа потребителей (подписчиков), для таких систем не подходят модели прямых коммуникаций. </a:t>
            </a:r>
          </a:p>
          <a:p>
            <a:pPr>
              <a:buClr>
                <a:schemeClr val="tx2"/>
              </a:buClr>
              <a:buFont typeface="Wingdings" pitchFamily="2" charset="2"/>
              <a:buChar char="Ø"/>
            </a:pPr>
            <a:r>
              <a:rPr lang="ru-RU" sz="2400" dirty="0" smtClean="0"/>
              <a:t>Системы публикации-подписки содержат промежуточный сервис, который является ключевым элементом этих систем. </a:t>
            </a:r>
          </a:p>
          <a:p>
            <a:pPr>
              <a:buClr>
                <a:schemeClr val="tx2"/>
              </a:buClr>
              <a:buFont typeface="Wingdings" pitchFamily="2" charset="2"/>
              <a:buChar char="Ø"/>
            </a:pPr>
            <a:r>
              <a:rPr lang="ru-RU" sz="2400" dirty="0" smtClean="0"/>
              <a:t>Этот сервис должен обеспечивать гарантированное распространение информации, генерируемой публикаторами ко всем подписчикам, желающим получать данную информацию.</a:t>
            </a:r>
          </a:p>
          <a:p>
            <a:endParaRPr lang="ru-RU"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Очередь сообщений (</a:t>
            </a:r>
            <a:r>
              <a:rPr lang="en-US" dirty="0" smtClean="0"/>
              <a:t>Message queues) </a:t>
            </a:r>
            <a:endParaRPr lang="ru-RU" dirty="0"/>
          </a:p>
        </p:txBody>
      </p:sp>
      <p:sp>
        <p:nvSpPr>
          <p:cNvPr id="3" name="Содержимое 2"/>
          <p:cNvSpPr>
            <a:spLocks noGrp="1"/>
          </p:cNvSpPr>
          <p:nvPr>
            <p:ph idx="1"/>
          </p:nvPr>
        </p:nvSpPr>
        <p:spPr>
          <a:xfrm>
            <a:off x="304800" y="1554163"/>
            <a:ext cx="8686800" cy="3017845"/>
          </a:xfrm>
        </p:spPr>
        <p:txBody>
          <a:bodyPr/>
          <a:lstStyle/>
          <a:p>
            <a:pPr>
              <a:buClr>
                <a:schemeClr val="tx2"/>
              </a:buClr>
              <a:buFont typeface="Wingdings" pitchFamily="2" charset="2"/>
              <a:buChar char="Ø"/>
            </a:pPr>
            <a:r>
              <a:rPr lang="ru-RU" sz="2400" dirty="0" smtClean="0"/>
              <a:t>В то время как системы публикации-подписки поддерживают стиль </a:t>
            </a:r>
            <a:r>
              <a:rPr lang="ru-RU" sz="2400" dirty="0" err="1" smtClean="0"/>
              <a:t>один-ко-многим</a:t>
            </a:r>
            <a:r>
              <a:rPr lang="ru-RU" sz="2400" dirty="0" smtClean="0"/>
              <a:t>, очереди сообщений предлагают модель обслуживания </a:t>
            </a:r>
            <a:r>
              <a:rPr lang="ru-RU" sz="2400" dirty="0" err="1" smtClean="0"/>
              <a:t>один-к-одному</a:t>
            </a:r>
            <a:r>
              <a:rPr lang="ru-RU" sz="2400" dirty="0" smtClean="0"/>
              <a:t> (точка-точка). </a:t>
            </a:r>
            <a:endParaRPr lang="en-US" sz="2400" dirty="0" smtClean="0"/>
          </a:p>
          <a:p>
            <a:pPr>
              <a:buClr>
                <a:schemeClr val="tx2"/>
              </a:buClr>
              <a:buFont typeface="Wingdings" pitchFamily="2" charset="2"/>
              <a:buChar char="Ø"/>
            </a:pPr>
            <a:r>
              <a:rPr lang="ru-RU" sz="2400" dirty="0" smtClean="0"/>
              <a:t>В этом случае процесс-производитель сообщений отправляет их в определенную очередь, а процесс-потребитель может получать сообщения из этой же очереди либо получать уведомления о поступлении в очередь новых сообщений.</a:t>
            </a:r>
            <a:endParaRPr lang="ru-RU"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Пространство записей (кортежей) (</a:t>
            </a:r>
            <a:r>
              <a:rPr lang="en-US" dirty="0" err="1" smtClean="0"/>
              <a:t>Tuple</a:t>
            </a:r>
            <a:r>
              <a:rPr lang="en-US" dirty="0" smtClean="0"/>
              <a:t> spaces</a:t>
            </a:r>
            <a:r>
              <a:rPr lang="ru-RU" dirty="0" smtClean="0"/>
              <a:t>)</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Пространство кортежей (</a:t>
            </a:r>
            <a:r>
              <a:rPr lang="en-US" sz="2000" dirty="0" err="1" smtClean="0"/>
              <a:t>Tuple</a:t>
            </a:r>
            <a:r>
              <a:rPr lang="en-US" sz="2000" dirty="0" smtClean="0"/>
              <a:t> spaces</a:t>
            </a:r>
            <a:r>
              <a:rPr lang="ru-RU" sz="2000" dirty="0" smtClean="0"/>
              <a:t>) предполагает, что процесс-отправитель может поместить некоторый произвольный экземпляр структурированных данных (кортеж) в постоянное пространство записей, а другие процессы могут либо читать, либо удалять такие записи с помощью шаблонов, определяющих интересующую их информацию.</a:t>
            </a:r>
          </a:p>
          <a:p>
            <a:pPr>
              <a:buClr>
                <a:schemeClr val="tx2"/>
              </a:buClr>
              <a:buFont typeface="Wingdings" pitchFamily="2" charset="2"/>
              <a:buChar char="Ø"/>
            </a:pPr>
            <a:r>
              <a:rPr lang="ru-RU" sz="2000" dirty="0" smtClean="0"/>
              <a:t>Так как пространство записей является постоянным, процессы "читатели" и процессы "писатели" не должны существовать в одно и то же время.</a:t>
            </a:r>
          </a:p>
          <a:p>
            <a:pPr>
              <a:buClr>
                <a:schemeClr val="tx2"/>
              </a:buClr>
              <a:buFont typeface="Wingdings" pitchFamily="2" charset="2"/>
              <a:buChar char="Ø"/>
            </a:pPr>
            <a:r>
              <a:rPr lang="ru-RU" sz="2000" dirty="0" smtClean="0"/>
              <a:t>Этот стиль программирования также известен как "генерирующие" коммуникации, был предложен </a:t>
            </a:r>
            <a:r>
              <a:rPr lang="ru-RU" sz="2000" dirty="0" err="1" smtClean="0"/>
              <a:t>Джелернтером</a:t>
            </a:r>
            <a:r>
              <a:rPr lang="ru-RU" sz="2000" dirty="0" smtClean="0"/>
              <a:t> (</a:t>
            </a:r>
            <a:r>
              <a:rPr lang="en-US" sz="2000" dirty="0" smtClean="0"/>
              <a:t>Gelernter</a:t>
            </a:r>
            <a:r>
              <a:rPr lang="ru-RU" sz="2000" dirty="0" smtClean="0"/>
              <a:t>) как модель для параллельного программирования. </a:t>
            </a:r>
          </a:p>
          <a:p>
            <a:pPr>
              <a:buClr>
                <a:schemeClr val="tx2"/>
              </a:buClr>
              <a:buFont typeface="Wingdings" pitchFamily="2" charset="2"/>
              <a:buChar char="Ø"/>
            </a:pPr>
            <a:r>
              <a:rPr lang="ru-RU" sz="2000" dirty="0" smtClean="0"/>
              <a:t>Имеется ряд реализаций этой модели коммуникаций, адаптированных как к системам клиент-сервер, так и для распределенных систем Р2Р.</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28"/>
            <a:ext cx="8686800" cy="838200"/>
          </a:xfrm>
        </p:spPr>
        <p:txBody>
          <a:bodyPr>
            <a:normAutofit fontScale="90000"/>
          </a:bodyPr>
          <a:lstStyle/>
          <a:p>
            <a:r>
              <a:rPr lang="ru-RU" dirty="0" smtClean="0"/>
              <a:t>Распределенная разделяемая память (</a:t>
            </a:r>
            <a:r>
              <a:rPr lang="en-US" dirty="0" smtClean="0"/>
              <a:t>Distributed Shared Memory</a:t>
            </a:r>
            <a:r>
              <a:rPr lang="ru-RU" dirty="0" smtClean="0"/>
              <a:t>) </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400" dirty="0" smtClean="0"/>
              <a:t>Распределенная разделяемая память (</a:t>
            </a:r>
            <a:r>
              <a:rPr lang="en-US" sz="2400" dirty="0" smtClean="0"/>
              <a:t>Distributed Shared Memory</a:t>
            </a:r>
            <a:r>
              <a:rPr lang="ru-RU" sz="2400" dirty="0" smtClean="0"/>
              <a:t>) представляет собой абстракцию разделения данных между процессами, которые не разделяют между собой физическую память.</a:t>
            </a:r>
          </a:p>
          <a:p>
            <a:pPr>
              <a:buClr>
                <a:schemeClr val="tx2"/>
              </a:buClr>
              <a:buFont typeface="Wingdings" pitchFamily="2" charset="2"/>
              <a:buChar char="Ø"/>
            </a:pPr>
            <a:r>
              <a:rPr lang="ru-RU" sz="2400" dirty="0" smtClean="0"/>
              <a:t>Тем не менее, программисты получают возможность писать/читать структуры данных также легко, как если бы данные находились в собственном адресном пространстве процесса.</a:t>
            </a:r>
          </a:p>
          <a:p>
            <a:pPr>
              <a:buClr>
                <a:schemeClr val="tx2"/>
              </a:buClr>
              <a:buFont typeface="Wingdings" pitchFamily="2" charset="2"/>
              <a:buChar char="Ø"/>
            </a:pPr>
            <a:r>
              <a:rPr lang="ru-RU" sz="2400" dirty="0" smtClean="0"/>
              <a:t>Ниже лежащая инфраструктура должна гарантировать выполнение своевременного копирования и синхронизации данных </a:t>
            </a:r>
            <a:r>
              <a:rPr lang="en-US" sz="2400" dirty="0" smtClean="0"/>
              <a:t>DSM</a:t>
            </a:r>
            <a:r>
              <a:rPr lang="ru-RU" sz="2400" dirty="0" smtClean="0"/>
              <a:t>.</a:t>
            </a:r>
            <a:endParaRPr lang="ru-RU"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142852"/>
            <a:ext cx="8686800" cy="838200"/>
          </a:xfrm>
        </p:spPr>
        <p:txBody>
          <a:bodyPr>
            <a:normAutofit fontScale="90000"/>
          </a:bodyPr>
          <a:lstStyle/>
          <a:p>
            <a:r>
              <a:rPr lang="ru-RU" dirty="0" smtClean="0"/>
              <a:t>Коммуникационные сущности и коммуникационные парадигмы</a:t>
            </a:r>
            <a:endParaRPr lang="ru-RU" dirty="0"/>
          </a:p>
        </p:txBody>
      </p:sp>
      <p:graphicFrame>
        <p:nvGraphicFramePr>
          <p:cNvPr id="4" name="Содержимое 3"/>
          <p:cNvGraphicFramePr>
            <a:graphicFrameLocks noGrp="1"/>
          </p:cNvGraphicFramePr>
          <p:nvPr>
            <p:ph idx="1"/>
          </p:nvPr>
        </p:nvGraphicFramePr>
        <p:xfrm>
          <a:off x="304800" y="1554163"/>
          <a:ext cx="8686800" cy="4216400"/>
        </p:xfrm>
        <a:graphic>
          <a:graphicData uri="http://schemas.openxmlformats.org/drawingml/2006/table">
            <a:tbl>
              <a:tblPr firstRow="1" bandRow="1">
                <a:tableStyleId>{85BE263C-DBD7-4A20-BB59-AAB30ACAA65A}</a:tableStyleId>
              </a:tblPr>
              <a:tblGrid>
                <a:gridCol w="1838308"/>
                <a:gridCol w="1857388"/>
                <a:gridCol w="1516384"/>
                <a:gridCol w="1737360"/>
                <a:gridCol w="1737360"/>
              </a:tblGrid>
              <a:tr h="370840">
                <a:tc gridSpan="2">
                  <a:txBody>
                    <a:bodyPr/>
                    <a:lstStyle/>
                    <a:p>
                      <a:r>
                        <a:rPr kumimoji="0" lang="en-US" sz="1800" kern="1200" dirty="0" smtClean="0"/>
                        <a:t>Communicating entities</a:t>
                      </a:r>
                    </a:p>
                    <a:p>
                      <a:r>
                        <a:rPr kumimoji="0" lang="en-US" sz="1800" kern="1200" dirty="0" smtClean="0"/>
                        <a:t>(what is communicating)</a:t>
                      </a:r>
                      <a:endParaRPr lang="ru-RU"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tc>
                <a:tc gridSpan="3">
                  <a:txBody>
                    <a:bodyPr/>
                    <a:lstStyle/>
                    <a:p>
                      <a:r>
                        <a:rPr kumimoji="0" lang="en-US" sz="1800" kern="1200" dirty="0" smtClean="0"/>
                        <a:t>Communication paradigms</a:t>
                      </a:r>
                    </a:p>
                    <a:p>
                      <a:r>
                        <a:rPr kumimoji="0" lang="en-US" sz="1800" kern="1200" dirty="0" smtClean="0"/>
                        <a:t>(how they communicate)</a:t>
                      </a:r>
                      <a:endParaRPr lang="ru-RU"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tc>
                <a:tc hMerge="1">
                  <a:txBody>
                    <a:bodyPr/>
                    <a:lstStyle/>
                    <a:p>
                      <a:endParaRPr lang="ru-RU" dirty="0"/>
                    </a:p>
                  </a:txBody>
                  <a:tcPr/>
                </a:tc>
              </a:tr>
              <a:tr h="370840">
                <a:tc>
                  <a:txBody>
                    <a:bodyPr/>
                    <a:lstStyle/>
                    <a:p>
                      <a:r>
                        <a:rPr kumimoji="0" lang="en-US" sz="1800" kern="1200" dirty="0" smtClean="0"/>
                        <a:t>System</a:t>
                      </a:r>
                      <a:r>
                        <a:rPr kumimoji="0" lang="ru-RU" sz="1800" kern="1200" dirty="0" smtClean="0"/>
                        <a:t>-</a:t>
                      </a:r>
                      <a:r>
                        <a:rPr kumimoji="0" lang="en-US" sz="1800" kern="1200" dirty="0" smtClean="0"/>
                        <a:t>oriented</a:t>
                      </a:r>
                    </a:p>
                    <a:p>
                      <a:r>
                        <a:rPr kumimoji="0" lang="en-US" sz="1800" kern="1200" dirty="0" smtClean="0"/>
                        <a:t>entities</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err="1" smtClean="0"/>
                        <a:t>Problemoriented</a:t>
                      </a:r>
                      <a:endParaRPr kumimoji="0" lang="en-US" sz="1800" kern="1200" dirty="0" smtClean="0"/>
                    </a:p>
                    <a:p>
                      <a:r>
                        <a:rPr kumimoji="0" lang="en-US" sz="1800" kern="1200" dirty="0" smtClean="0"/>
                        <a:t>entities</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err="1" smtClean="0"/>
                        <a:t>Interprocess</a:t>
                      </a:r>
                      <a:endParaRPr kumimoji="0" lang="en-US" sz="1800" kern="1200" dirty="0" smtClean="0"/>
                    </a:p>
                    <a:p>
                      <a:r>
                        <a:rPr kumimoji="0" lang="en-US" sz="1800" kern="1200" dirty="0" smtClean="0"/>
                        <a:t>communication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Remote</a:t>
                      </a:r>
                    </a:p>
                    <a:p>
                      <a:r>
                        <a:rPr kumimoji="0" lang="en-US" sz="1800" kern="1200" dirty="0" smtClean="0"/>
                        <a:t>invocation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Indirect</a:t>
                      </a:r>
                    </a:p>
                    <a:p>
                      <a:r>
                        <a:rPr kumimoji="0" lang="en-US" sz="1800" kern="1200" dirty="0" smtClean="0"/>
                        <a:t>communication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Nodes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Objects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Message</a:t>
                      </a:r>
                    </a:p>
                    <a:p>
                      <a:r>
                        <a:rPr kumimoji="0" lang="en-US" sz="1800" kern="1200" dirty="0" smtClean="0"/>
                        <a:t>passing</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Request-reply</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Group</a:t>
                      </a:r>
                    </a:p>
                    <a:p>
                      <a:r>
                        <a:rPr kumimoji="0" lang="en-US" sz="1800" kern="1200" dirty="0" smtClean="0"/>
                        <a:t>communication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4">
                  <a:txBody>
                    <a:bodyPr/>
                    <a:lstStyle/>
                    <a:p>
                      <a:r>
                        <a:rPr kumimoji="0" lang="en-US" sz="1800" kern="1200" dirty="0" smtClean="0"/>
                        <a:t>Processes</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Components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Sockets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RPC</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Publish-subscribe</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Services</a:t>
                      </a:r>
                      <a:endParaRPr kumimoji="0" lang="ru-RU" sz="1800" kern="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0" lang="ru-RU" sz="1800" kern="1200" dirty="0" smtClean="0"/>
                        <a:t>(</a:t>
                      </a:r>
                      <a:r>
                        <a:rPr kumimoji="0" lang="en-US" sz="1800" kern="1200" dirty="0" smtClean="0"/>
                        <a:t>Web services</a:t>
                      </a:r>
                      <a:r>
                        <a:rPr kumimoji="0" lang="ru-RU" sz="1800" kern="1200" dirty="0" smtClean="0"/>
                        <a:t>)</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Multicast</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smtClean="0"/>
                        <a:t>RMI</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Message queues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800" kern="1200" dirty="0" err="1" smtClean="0"/>
                        <a:t>Tuple</a:t>
                      </a:r>
                      <a:r>
                        <a:rPr kumimoji="0" lang="en-US" sz="1800" kern="1200" dirty="0" smtClean="0"/>
                        <a:t> spaces</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t>DSM</a:t>
                      </a:r>
                      <a:endParaRPr kumimoji="0" lang="en-US" sz="1800" kern="1200" dirty="0" smtClean="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3071810"/>
            <a:ext cx="8686800" cy="838200"/>
          </a:xfrm>
        </p:spPr>
        <p:txBody>
          <a:bodyPr>
            <a:normAutofit fontScale="90000"/>
          </a:bodyPr>
          <a:lstStyle/>
          <a:p>
            <a:r>
              <a:rPr lang="ru-RU" dirty="0" smtClean="0"/>
              <a:t>Роли и ответственность сущностей РС</a:t>
            </a:r>
            <a:endParaRPr lang="ru-RU" dirty="0"/>
          </a:p>
        </p:txBody>
      </p:sp>
      <p:sp>
        <p:nvSpPr>
          <p:cNvPr id="3" name="Содержимое 2"/>
          <p:cNvSpPr>
            <a:spLocks noGrp="1"/>
          </p:cNvSpPr>
          <p:nvPr>
            <p:ph idx="1"/>
          </p:nvPr>
        </p:nvSpPr>
        <p:spPr/>
        <p:txBody>
          <a:bodyPr/>
          <a:lstStyle/>
          <a:p>
            <a:endParaRPr lang="ru-RU"/>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Роли и ответственность сущностей РС</a:t>
            </a:r>
            <a:endParaRPr lang="ru-RU" dirty="0"/>
          </a:p>
        </p:txBody>
      </p:sp>
      <p:sp>
        <p:nvSpPr>
          <p:cNvPr id="3" name="Содержимое 2"/>
          <p:cNvSpPr>
            <a:spLocks noGrp="1"/>
          </p:cNvSpPr>
          <p:nvPr>
            <p:ph idx="1"/>
          </p:nvPr>
        </p:nvSpPr>
        <p:spPr/>
        <p:txBody>
          <a:bodyPr/>
          <a:lstStyle/>
          <a:p>
            <a:pPr>
              <a:buClr>
                <a:srgbClr val="7030A0"/>
              </a:buClr>
              <a:buFont typeface="Wingdings" pitchFamily="2" charset="2"/>
              <a:buChar char="Ø"/>
            </a:pPr>
            <a:r>
              <a:rPr lang="ru-RU" sz="2400" dirty="0" smtClean="0"/>
              <a:t>В распределенной системе процессы, представленные соответственными объектами, компонентами или сервисами (включая </a:t>
            </a:r>
            <a:r>
              <a:rPr lang="en-US" sz="2400" dirty="0" smtClean="0"/>
              <a:t>Web</a:t>
            </a:r>
            <a:r>
              <a:rPr lang="ru-RU" sz="2400" dirty="0" smtClean="0"/>
              <a:t>-сервисы), взаимодействуют друг с другом, выполняя необходимые действия, в рамках которых процессы имеют заданные роли, например, поддержка сессии чата. </a:t>
            </a:r>
            <a:endParaRPr lang="en-US" sz="2400" dirty="0" smtClean="0"/>
          </a:p>
          <a:p>
            <a:pPr>
              <a:buClr>
                <a:srgbClr val="7030A0"/>
              </a:buClr>
              <a:buFont typeface="Wingdings" pitchFamily="2" charset="2"/>
              <a:buChar char="Ø"/>
            </a:pPr>
            <a:r>
              <a:rPr lang="ru-RU" sz="2400" dirty="0" smtClean="0"/>
              <a:t>Роль, выполняемая сущностью, является фундаментом для определения архитектуры системы.</a:t>
            </a:r>
          </a:p>
          <a:p>
            <a:pPr>
              <a:buClr>
                <a:srgbClr val="7030A0"/>
              </a:buClr>
              <a:buFont typeface="Wingdings" pitchFamily="2" charset="2"/>
              <a:buChar char="Ø"/>
            </a:pPr>
            <a:r>
              <a:rPr lang="ru-RU" sz="2400" dirty="0" smtClean="0"/>
              <a:t>Имеется два вида архитектурных систем, определенных на основе ролей, выполняемых элементами РС:</a:t>
            </a:r>
          </a:p>
          <a:p>
            <a:pPr lvl="1">
              <a:buClr>
                <a:srgbClr val="7030A0"/>
              </a:buClr>
              <a:buFont typeface="Wingdings" pitchFamily="2" charset="2"/>
              <a:buChar char="Ø"/>
            </a:pPr>
            <a:r>
              <a:rPr lang="ru-RU" sz="2000" dirty="0" smtClean="0"/>
              <a:t>клиент-сервер;</a:t>
            </a:r>
          </a:p>
          <a:p>
            <a:pPr lvl="1">
              <a:buClr>
                <a:srgbClr val="7030A0"/>
              </a:buClr>
              <a:buFont typeface="Wingdings" pitchFamily="2" charset="2"/>
              <a:buChar char="Ø"/>
            </a:pPr>
            <a:r>
              <a:rPr lang="en-US" sz="2000" dirty="0" smtClean="0"/>
              <a:t>peer-to-peer.</a:t>
            </a:r>
            <a:endParaRPr lang="ru-RU" sz="2000"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Клиент-сервер</a:t>
            </a:r>
            <a:endParaRPr lang="ru-RU" dirty="0"/>
          </a:p>
        </p:txBody>
      </p:sp>
      <p:sp>
        <p:nvSpPr>
          <p:cNvPr id="3" name="Содержимое 2"/>
          <p:cNvSpPr>
            <a:spLocks noGrp="1"/>
          </p:cNvSpPr>
          <p:nvPr>
            <p:ph idx="1"/>
          </p:nvPr>
        </p:nvSpPr>
        <p:spPr>
          <a:xfrm>
            <a:off x="304800" y="4429131"/>
            <a:ext cx="8686800" cy="928695"/>
          </a:xfrm>
        </p:spPr>
        <p:txBody>
          <a:bodyPr/>
          <a:lstStyle/>
          <a:p>
            <a:pPr>
              <a:buNone/>
            </a:pPr>
            <a:r>
              <a:rPr lang="en-US" dirty="0" smtClean="0"/>
              <a:t>	</a:t>
            </a:r>
            <a:r>
              <a:rPr lang="ru-RU" sz="2000" dirty="0" smtClean="0">
                <a:solidFill>
                  <a:schemeClr val="tx1"/>
                </a:solidFill>
              </a:rPr>
              <a:t>На рисунке приведено взаимодействие между сущностями в системе </a:t>
            </a:r>
            <a:r>
              <a:rPr lang="en-US" sz="2000" dirty="0" smtClean="0">
                <a:solidFill>
                  <a:schemeClr val="tx1"/>
                </a:solidFill>
              </a:rPr>
              <a:t>DNS</a:t>
            </a:r>
            <a:endParaRPr lang="ru-RU" sz="2000" dirty="0">
              <a:solidFill>
                <a:schemeClr val="tx1"/>
              </a:solidFill>
            </a:endParaRPr>
          </a:p>
        </p:txBody>
      </p:sp>
      <p:pic>
        <p:nvPicPr>
          <p:cNvPr id="86018" name="Picture 2"/>
          <p:cNvPicPr>
            <a:picLocks noChangeAspect="1" noChangeArrowheads="1"/>
          </p:cNvPicPr>
          <p:nvPr/>
        </p:nvPicPr>
        <p:blipFill>
          <a:blip r:embed="rId2" cstate="print"/>
          <a:srcRect/>
          <a:stretch>
            <a:fillRect/>
          </a:stretch>
        </p:blipFill>
        <p:spPr bwMode="auto">
          <a:xfrm>
            <a:off x="500034" y="1714488"/>
            <a:ext cx="6776703" cy="2571768"/>
          </a:xfrm>
          <a:prstGeom prst="rect">
            <a:avLst/>
          </a:prstGeom>
          <a:noFill/>
          <a:ln w="9525">
            <a:noFill/>
            <a:miter lim="800000"/>
            <a:headEnd/>
            <a:tailEnd/>
          </a:ln>
          <a:effectLst/>
        </p:spPr>
      </p:pic>
      <p:sp>
        <p:nvSpPr>
          <p:cNvPr id="5" name="Прямоугольник 4"/>
          <p:cNvSpPr/>
          <p:nvPr/>
        </p:nvSpPr>
        <p:spPr>
          <a:xfrm>
            <a:off x="500034" y="1285860"/>
            <a:ext cx="6929486" cy="369332"/>
          </a:xfrm>
          <a:prstGeom prst="rect">
            <a:avLst/>
          </a:prstGeom>
        </p:spPr>
        <p:txBody>
          <a:bodyPr wrap="square">
            <a:spAutoFit/>
          </a:bodyPr>
          <a:lstStyle/>
          <a:p>
            <a:r>
              <a:rPr lang="ru-RU" dirty="0" smtClean="0"/>
              <a:t>Эта архитектура получила очень широкое распространение.</a:t>
            </a:r>
            <a:endParaRPr lang="ru-RU"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Архитектура </a:t>
            </a:r>
            <a:r>
              <a:rPr lang="en-US" dirty="0" smtClean="0"/>
              <a:t>Peer-to-Peer</a:t>
            </a:r>
            <a:endParaRPr lang="ru-RU" dirty="0"/>
          </a:p>
        </p:txBody>
      </p:sp>
      <p:sp>
        <p:nvSpPr>
          <p:cNvPr id="3" name="Содержимое 2"/>
          <p:cNvSpPr>
            <a:spLocks noGrp="1"/>
          </p:cNvSpPr>
          <p:nvPr>
            <p:ph idx="1"/>
          </p:nvPr>
        </p:nvSpPr>
        <p:spPr>
          <a:xfrm>
            <a:off x="304800" y="1554163"/>
            <a:ext cx="8686800" cy="2089151"/>
          </a:xfrm>
        </p:spPr>
        <p:txBody>
          <a:bodyPr/>
          <a:lstStyle/>
          <a:p>
            <a:pPr>
              <a:buClr>
                <a:schemeClr val="tx2"/>
              </a:buClr>
              <a:buFont typeface="Wingdings" pitchFamily="2" charset="2"/>
              <a:buChar char="Ø"/>
            </a:pPr>
            <a:r>
              <a:rPr lang="ru-RU" sz="2000" dirty="0" smtClean="0"/>
              <a:t>В этой архитектуре все процессы участвуют в работе на основе одной общей для всех роли, которая не накладывает никаких ограничений, связанных с выполнением ролей клиента или сервера. </a:t>
            </a:r>
          </a:p>
          <a:p>
            <a:pPr>
              <a:buClr>
                <a:schemeClr val="tx2"/>
              </a:buClr>
              <a:buFont typeface="Wingdings" pitchFamily="2" charset="2"/>
              <a:buChar char="Ø"/>
            </a:pPr>
            <a:r>
              <a:rPr lang="ru-RU" sz="2000" dirty="0" smtClean="0"/>
              <a:t>Все сущности используют одно и тоже программное обеспечение и предоставляют один и тот же интерфейс для взаимодействия с другими сущностями.</a:t>
            </a:r>
          </a:p>
          <a:p>
            <a:endParaRPr lang="ru-RU" dirty="0"/>
          </a:p>
        </p:txBody>
      </p:sp>
      <p:pic>
        <p:nvPicPr>
          <p:cNvPr id="89090" name="Picture 2"/>
          <p:cNvPicPr>
            <a:picLocks noChangeAspect="1" noChangeArrowheads="1"/>
          </p:cNvPicPr>
          <p:nvPr/>
        </p:nvPicPr>
        <p:blipFill>
          <a:blip r:embed="rId2" cstate="print"/>
          <a:srcRect/>
          <a:stretch>
            <a:fillRect/>
          </a:stretch>
        </p:blipFill>
        <p:spPr bwMode="auto">
          <a:xfrm>
            <a:off x="2285984" y="3571876"/>
            <a:ext cx="3088174" cy="307183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eaLnBrk="1" hangingPunct="1">
              <a:defRPr/>
            </a:pPr>
            <a:r>
              <a:rPr lang="ru-RU" dirty="0" smtClean="0"/>
              <a:t>Выбор варианта программной архитектуры</a:t>
            </a:r>
            <a:endParaRPr lang="ru-RU" dirty="0"/>
          </a:p>
        </p:txBody>
      </p:sp>
      <p:sp>
        <p:nvSpPr>
          <p:cNvPr id="18435" name="Содержимое 3"/>
          <p:cNvSpPr>
            <a:spLocks noGrp="1"/>
          </p:cNvSpPr>
          <p:nvPr>
            <p:ph idx="1"/>
          </p:nvPr>
        </p:nvSpPr>
        <p:spPr>
          <a:xfrm>
            <a:off x="304800" y="1554163"/>
            <a:ext cx="8686800" cy="4094162"/>
          </a:xfrm>
        </p:spPr>
        <p:txBody>
          <a:bodyPr>
            <a:spAutoFit/>
          </a:bodyPr>
          <a:lstStyle/>
          <a:p>
            <a:pPr eaLnBrk="1" hangingPunct="1">
              <a:buFont typeface="Wingdings" pitchFamily="2" charset="2"/>
              <a:buChar char="Ø"/>
            </a:pPr>
            <a:r>
              <a:rPr lang="ru-RU" smtClean="0"/>
              <a:t>Важнейшим решением при  разработке архитектуры системы является:</a:t>
            </a:r>
          </a:p>
          <a:p>
            <a:pPr lvl="1" eaLnBrk="1" hangingPunct="1">
              <a:buFont typeface="Wingdings" pitchFamily="2" charset="2"/>
              <a:buChar char="Ø"/>
            </a:pPr>
            <a:r>
              <a:rPr lang="ru-RU" smtClean="0"/>
              <a:t>выбор варианта размещения  ПО промежуточного уровня  (ППУ) системы.</a:t>
            </a:r>
          </a:p>
          <a:p>
            <a:pPr eaLnBrk="1" hangingPunct="1"/>
            <a:r>
              <a:rPr lang="ru-RU" smtClean="0"/>
              <a:t>Имеется различные методики определение состава  и размещения ППУ приложений, что и определяет  множество вариантов программных архитектур.</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714620"/>
            <a:ext cx="8686800" cy="838200"/>
          </a:xfrm>
        </p:spPr>
        <p:txBody>
          <a:bodyPr/>
          <a:lstStyle/>
          <a:p>
            <a:r>
              <a:rPr lang="ru-RU" dirty="0" smtClean="0"/>
              <a:t>Размещение сущностей (</a:t>
            </a:r>
            <a:r>
              <a:rPr lang="en-US" dirty="0" smtClean="0"/>
              <a:t>PLACEMENT)</a:t>
            </a:r>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Стратегии Размещения сущностей</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t>Определяет каким образом логические сущности системы соотносятся с физической инфраструктурой системы, которая может содержать большое число машин связанных между собой сетью произвольной сложности.</a:t>
            </a:r>
          </a:p>
          <a:p>
            <a:pPr>
              <a:buClr>
                <a:schemeClr val="tx2"/>
              </a:buClr>
              <a:buFont typeface="Wingdings" pitchFamily="2" charset="2"/>
              <a:buChar char="Ø"/>
            </a:pPr>
            <a:r>
              <a:rPr lang="ru-RU" sz="1800" dirty="0" smtClean="0"/>
              <a:t>Размещение критически влияет на такие свойства распределенных систем как:</a:t>
            </a:r>
          </a:p>
          <a:p>
            <a:pPr lvl="1">
              <a:buClr>
                <a:schemeClr val="tx2"/>
              </a:buClr>
              <a:buFont typeface="Wingdings" pitchFamily="2" charset="2"/>
              <a:buChar char="Ø"/>
            </a:pPr>
            <a:r>
              <a:rPr lang="ru-RU" sz="1600" dirty="0" smtClean="0"/>
              <a:t>Производительность;</a:t>
            </a:r>
          </a:p>
          <a:p>
            <a:pPr lvl="1">
              <a:buClr>
                <a:schemeClr val="tx2"/>
              </a:buClr>
              <a:buFont typeface="Wingdings" pitchFamily="2" charset="2"/>
              <a:buChar char="Ø"/>
            </a:pPr>
            <a:r>
              <a:rPr lang="ru-RU" sz="1600" dirty="0" smtClean="0"/>
              <a:t>Надежность;</a:t>
            </a:r>
          </a:p>
          <a:p>
            <a:pPr lvl="1">
              <a:buClr>
                <a:schemeClr val="tx2"/>
              </a:buClr>
              <a:buFont typeface="Wingdings" pitchFamily="2" charset="2"/>
              <a:buChar char="Ø"/>
            </a:pPr>
            <a:r>
              <a:rPr lang="ru-RU" sz="1600" dirty="0" smtClean="0"/>
              <a:t>Безопасность.</a:t>
            </a:r>
          </a:p>
          <a:p>
            <a:pPr>
              <a:buClr>
                <a:schemeClr val="tx2"/>
              </a:buClr>
              <a:buFont typeface="Wingdings" pitchFamily="2" charset="2"/>
              <a:buChar char="Ø"/>
            </a:pPr>
            <a:r>
              <a:rPr lang="ru-RU" sz="1800" dirty="0" smtClean="0"/>
              <a:t>Вопрос размещения ПО заданного клиента или сервера на конкретных машинах, а также определение процессов выполняемых в каждой из машин распределенной системы является предметом разработки архитектуры РС. Размещение требует знания требований к размещению со стороны приложений.</a:t>
            </a:r>
          </a:p>
          <a:p>
            <a:pPr>
              <a:buClr>
                <a:schemeClr val="tx2"/>
              </a:buClr>
              <a:buFont typeface="Wingdings" pitchFamily="2" charset="2"/>
              <a:buChar char="Ø"/>
            </a:pPr>
            <a:r>
              <a:rPr lang="ru-RU" sz="1800" dirty="0" smtClean="0"/>
              <a:t>Имеется несколько хорошо известных стратегий размещения:</a:t>
            </a:r>
          </a:p>
          <a:p>
            <a:pPr lvl="1">
              <a:buClr>
                <a:schemeClr val="tx2"/>
              </a:buClr>
              <a:buFont typeface="Wingdings" pitchFamily="2" charset="2"/>
              <a:buChar char="Ø"/>
            </a:pPr>
            <a:r>
              <a:rPr lang="ru-RU" sz="1400" dirty="0" smtClean="0"/>
              <a:t>Отображение служб на несколько серверов (</a:t>
            </a:r>
            <a:r>
              <a:rPr lang="en-US" sz="1400" dirty="0" smtClean="0"/>
              <a:t>mapping of services to multiple servers)</a:t>
            </a:r>
            <a:r>
              <a:rPr lang="ru-RU" sz="1400" dirty="0" smtClean="0"/>
              <a:t>;</a:t>
            </a:r>
          </a:p>
          <a:p>
            <a:pPr lvl="1">
              <a:buClr>
                <a:schemeClr val="tx2"/>
              </a:buClr>
              <a:buFont typeface="Wingdings" pitchFamily="2" charset="2"/>
              <a:buChar char="Ø"/>
            </a:pPr>
            <a:r>
              <a:rPr lang="ru-RU" sz="1400" dirty="0" smtClean="0"/>
              <a:t>Кэширование;</a:t>
            </a:r>
          </a:p>
          <a:p>
            <a:pPr lvl="1">
              <a:buClr>
                <a:schemeClr val="tx2"/>
              </a:buClr>
              <a:buFont typeface="Wingdings" pitchFamily="2" charset="2"/>
              <a:buChar char="Ø"/>
            </a:pPr>
            <a:r>
              <a:rPr lang="ru-RU" sz="1400" dirty="0" smtClean="0"/>
              <a:t>Использование мобильного кода;</a:t>
            </a:r>
          </a:p>
          <a:p>
            <a:pPr lvl="1">
              <a:buClr>
                <a:schemeClr val="tx2"/>
              </a:buClr>
              <a:buFont typeface="Wingdings" pitchFamily="2" charset="2"/>
              <a:buChar char="Ø"/>
            </a:pPr>
            <a:r>
              <a:rPr lang="ru-RU" sz="1400" dirty="0" smtClean="0"/>
              <a:t>Использование мобильных программных агентов.</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err="1" smtClean="0"/>
              <a:t>Мультисерверная</a:t>
            </a:r>
            <a:r>
              <a:rPr lang="ru-RU" dirty="0" smtClean="0"/>
              <a:t> архитектура сервисов</a:t>
            </a:r>
            <a:endParaRPr lang="ru-RU" dirty="0"/>
          </a:p>
        </p:txBody>
      </p:sp>
      <p:sp>
        <p:nvSpPr>
          <p:cNvPr id="3" name="Содержимое 2"/>
          <p:cNvSpPr>
            <a:spLocks noGrp="1"/>
          </p:cNvSpPr>
          <p:nvPr>
            <p:ph idx="1"/>
          </p:nvPr>
        </p:nvSpPr>
        <p:spPr>
          <a:xfrm>
            <a:off x="304800" y="4143379"/>
            <a:ext cx="8686800" cy="1936745"/>
          </a:xfrm>
        </p:spPr>
        <p:txBody>
          <a:bodyPr/>
          <a:lstStyle/>
          <a:p>
            <a:pPr>
              <a:buClr>
                <a:schemeClr val="tx2"/>
              </a:buClr>
              <a:buFont typeface="Wingdings" pitchFamily="2" charset="2"/>
              <a:buChar char="Ø"/>
            </a:pPr>
            <a:r>
              <a:rPr lang="ru-RU" sz="1800" dirty="0" smtClean="0"/>
              <a:t>Службы могут быть реализованы как несколько серверных процессов выполняемых в рамках одного или нескольких физических серверов. Примеры:</a:t>
            </a:r>
          </a:p>
          <a:p>
            <a:pPr lvl="1">
              <a:buClr>
                <a:schemeClr val="tx2"/>
              </a:buClr>
              <a:buFont typeface="Wingdings" pitchFamily="2" charset="2"/>
              <a:buChar char="Ø"/>
            </a:pPr>
            <a:r>
              <a:rPr lang="ru-RU" sz="1400" dirty="0" smtClean="0"/>
              <a:t>Каждый </a:t>
            </a:r>
            <a:r>
              <a:rPr lang="ru-RU" sz="1400" dirty="0" err="1" smtClean="0"/>
              <a:t>Веб</a:t>
            </a:r>
            <a:r>
              <a:rPr lang="ru-RU" sz="1400" dirty="0" smtClean="0"/>
              <a:t>  сервер управляет своими собственными ресурсами. Браузер может </a:t>
            </a:r>
            <a:r>
              <a:rPr lang="ru-RU" sz="1400" dirty="0" err="1" smtClean="0"/>
              <a:t>премещаться</a:t>
            </a:r>
            <a:r>
              <a:rPr lang="ru-RU" sz="1400" dirty="0" smtClean="0"/>
              <a:t> между серверами получая доступ к ресурсам каждого из них.</a:t>
            </a:r>
          </a:p>
          <a:p>
            <a:pPr lvl="1">
              <a:buClr>
                <a:schemeClr val="tx2"/>
              </a:buClr>
              <a:buFont typeface="Wingdings" pitchFamily="2" charset="2"/>
              <a:buChar char="Ø"/>
            </a:pPr>
            <a:r>
              <a:rPr lang="ru-RU" sz="1400" dirty="0" smtClean="0"/>
              <a:t>При обработке запросов пользователей в системе построенной на основе сервисов, при обработке запроса клиента один сервис может обращаться к другим сервисам для обслуживания. В этом случае говорят о сложных сервисах.</a:t>
            </a:r>
            <a:endParaRPr lang="ru-RU" sz="1400" dirty="0"/>
          </a:p>
        </p:txBody>
      </p:sp>
      <p:pic>
        <p:nvPicPr>
          <p:cNvPr id="88066" name="Picture 2"/>
          <p:cNvPicPr>
            <a:picLocks noChangeAspect="1" noChangeArrowheads="1"/>
          </p:cNvPicPr>
          <p:nvPr/>
        </p:nvPicPr>
        <p:blipFill>
          <a:blip r:embed="rId2" cstate="print"/>
          <a:srcRect/>
          <a:stretch>
            <a:fillRect/>
          </a:stretch>
        </p:blipFill>
        <p:spPr bwMode="auto">
          <a:xfrm>
            <a:off x="785785" y="1428736"/>
            <a:ext cx="2979487" cy="257176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Кэширование</a:t>
            </a:r>
            <a:endParaRPr lang="ru-RU" dirty="0"/>
          </a:p>
        </p:txBody>
      </p:sp>
      <p:sp>
        <p:nvSpPr>
          <p:cNvPr id="3" name="Содержимое 2"/>
          <p:cNvSpPr>
            <a:spLocks noGrp="1"/>
          </p:cNvSpPr>
          <p:nvPr>
            <p:ph idx="1"/>
          </p:nvPr>
        </p:nvSpPr>
        <p:spPr>
          <a:xfrm>
            <a:off x="304800" y="1554163"/>
            <a:ext cx="8686800" cy="1803399"/>
          </a:xfrm>
        </p:spPr>
        <p:txBody>
          <a:bodyPr/>
          <a:lstStyle/>
          <a:p>
            <a:pPr>
              <a:buClr>
                <a:schemeClr val="tx2"/>
              </a:buClr>
              <a:buFont typeface="Wingdings" pitchFamily="2" charset="2"/>
              <a:buChar char="Ø"/>
            </a:pPr>
            <a:r>
              <a:rPr lang="ru-RU" sz="2000" dirty="0" smtClean="0"/>
              <a:t>Кэш – это хранилище последних данных полученных в результате взаимодействия между сущностями РС. При очередном обращении к сущности полученные в результате данные добавляются в это хранилище.</a:t>
            </a:r>
          </a:p>
          <a:p>
            <a:pPr>
              <a:buClr>
                <a:schemeClr val="tx2"/>
              </a:buClr>
              <a:buFont typeface="Wingdings" pitchFamily="2" charset="2"/>
              <a:buChar char="Ø"/>
            </a:pPr>
            <a:r>
              <a:rPr lang="ru-RU" sz="2000" dirty="0" smtClean="0"/>
              <a:t>Ярким примером использования кэширования является кэширующий </a:t>
            </a:r>
            <a:r>
              <a:rPr lang="ru-RU" sz="2000" dirty="0" err="1" smtClean="0"/>
              <a:t>веб</a:t>
            </a:r>
            <a:r>
              <a:rPr lang="ru-RU" sz="2000" dirty="0" smtClean="0"/>
              <a:t> </a:t>
            </a:r>
            <a:r>
              <a:rPr lang="ru-RU" sz="2000" dirty="0" err="1" smtClean="0"/>
              <a:t>прокси</a:t>
            </a:r>
            <a:r>
              <a:rPr lang="ru-RU" sz="2000" dirty="0" smtClean="0"/>
              <a:t> сервер. </a:t>
            </a:r>
          </a:p>
          <a:p>
            <a:endParaRPr lang="ru-RU" sz="2000" dirty="0"/>
          </a:p>
        </p:txBody>
      </p:sp>
      <p:pic>
        <p:nvPicPr>
          <p:cNvPr id="4" name="Picture 2"/>
          <p:cNvPicPr>
            <a:picLocks noChangeAspect="1" noChangeArrowheads="1"/>
          </p:cNvPicPr>
          <p:nvPr/>
        </p:nvPicPr>
        <p:blipFill>
          <a:blip r:embed="rId2" cstate="print"/>
          <a:srcRect/>
          <a:stretch>
            <a:fillRect/>
          </a:stretch>
        </p:blipFill>
        <p:spPr bwMode="auto">
          <a:xfrm>
            <a:off x="1214414" y="3500438"/>
            <a:ext cx="6823294" cy="221457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Мобильный код</a:t>
            </a:r>
            <a:endParaRPr lang="ru-RU" dirty="0"/>
          </a:p>
        </p:txBody>
      </p:sp>
      <p:sp>
        <p:nvSpPr>
          <p:cNvPr id="3" name="Содержимое 2"/>
          <p:cNvSpPr>
            <a:spLocks noGrp="1"/>
          </p:cNvSpPr>
          <p:nvPr>
            <p:ph idx="1"/>
          </p:nvPr>
        </p:nvSpPr>
        <p:spPr>
          <a:xfrm>
            <a:off x="304800" y="1285861"/>
            <a:ext cx="8686800" cy="2000263"/>
          </a:xfrm>
        </p:spPr>
        <p:txBody>
          <a:bodyPr/>
          <a:lstStyle/>
          <a:p>
            <a:pPr>
              <a:buClr>
                <a:schemeClr val="tx2"/>
              </a:buClr>
              <a:buFont typeface="Wingdings" pitchFamily="2" charset="2"/>
              <a:buChar char="Ø"/>
            </a:pPr>
            <a:r>
              <a:rPr lang="ru-RU" sz="2000" dirty="0" smtClean="0"/>
              <a:t>Примером мобильного кода являются </a:t>
            </a:r>
            <a:r>
              <a:rPr lang="en-US" sz="2000" dirty="0" smtClean="0"/>
              <a:t>Java </a:t>
            </a:r>
            <a:r>
              <a:rPr lang="ru-RU" sz="2000" dirty="0" err="1" smtClean="0"/>
              <a:t>апплеты</a:t>
            </a:r>
            <a:r>
              <a:rPr lang="ru-RU" sz="2000" dirty="0" smtClean="0"/>
              <a:t>.</a:t>
            </a:r>
          </a:p>
          <a:p>
            <a:pPr>
              <a:buClr>
                <a:schemeClr val="tx2"/>
              </a:buClr>
              <a:buFont typeface="Wingdings" pitchFamily="2" charset="2"/>
              <a:buChar char="Ø"/>
            </a:pPr>
            <a:r>
              <a:rPr lang="ru-RU" sz="2000" dirty="0" smtClean="0"/>
              <a:t>Использование мобильного кода позволяет перенести выполнение действий с сервера на клиент.</a:t>
            </a:r>
          </a:p>
          <a:p>
            <a:pPr>
              <a:buClr>
                <a:schemeClr val="tx2"/>
              </a:buClr>
              <a:buFont typeface="Wingdings" pitchFamily="2" charset="2"/>
              <a:buChar char="Ø"/>
            </a:pPr>
            <a:r>
              <a:rPr lang="ru-RU" sz="2000" dirty="0" smtClean="0"/>
              <a:t>Позволяет улучшить время реакции, но требует дополнительных ресурсов со стороны клиента.</a:t>
            </a:r>
            <a:endParaRPr lang="ru-RU" sz="2000" dirty="0"/>
          </a:p>
        </p:txBody>
      </p:sp>
      <p:pic>
        <p:nvPicPr>
          <p:cNvPr id="87043" name="Picture 3"/>
          <p:cNvPicPr>
            <a:picLocks noChangeAspect="1" noChangeArrowheads="1"/>
          </p:cNvPicPr>
          <p:nvPr/>
        </p:nvPicPr>
        <p:blipFill>
          <a:blip r:embed="rId2" cstate="print"/>
          <a:srcRect/>
          <a:stretch>
            <a:fillRect/>
          </a:stretch>
        </p:blipFill>
        <p:spPr bwMode="auto">
          <a:xfrm>
            <a:off x="1500166" y="3214686"/>
            <a:ext cx="4357718" cy="21325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Мобильные программные агенты</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Мобильный программный агент – это исполняемая программа (код + данные), которая перемещается между машинами распределенной системы по сети и в конечном итоге возвращается с результатом.</a:t>
            </a:r>
          </a:p>
          <a:p>
            <a:pPr>
              <a:buClr>
                <a:schemeClr val="tx2"/>
              </a:buClr>
              <a:buFont typeface="Wingdings" pitchFamily="2" charset="2"/>
              <a:buChar char="Ø"/>
            </a:pPr>
            <a:r>
              <a:rPr lang="ru-RU" sz="2000" dirty="0" smtClean="0"/>
              <a:t>Мобильный агент может выполнять много обращений к локальным ресурсам машины которую он посещает.</a:t>
            </a:r>
          </a:p>
          <a:p>
            <a:pPr>
              <a:buClr>
                <a:schemeClr val="tx2"/>
              </a:buClr>
              <a:buFont typeface="Wingdings" pitchFamily="2" charset="2"/>
              <a:buChar char="Ø"/>
            </a:pPr>
            <a:r>
              <a:rPr lang="ru-RU" sz="2000" dirty="0" smtClean="0"/>
              <a:t>По сравнению с удаленными обращениями к ресурсам применение мобильных агентов позволяет  уменьшить стоимость коммуникаций и время получения нужных данных.</a:t>
            </a:r>
          </a:p>
          <a:p>
            <a:pPr>
              <a:buClr>
                <a:schemeClr val="tx2"/>
              </a:buClr>
              <a:buFont typeface="Wingdings" pitchFamily="2" charset="2"/>
              <a:buChar char="Ø"/>
            </a:pPr>
            <a:r>
              <a:rPr lang="ru-RU" sz="2000" dirty="0" smtClean="0"/>
              <a:t>Мобильные агенты могут использоваться для:</a:t>
            </a:r>
          </a:p>
          <a:p>
            <a:pPr lvl="1">
              <a:buClr>
                <a:schemeClr val="tx2"/>
              </a:buClr>
              <a:buFont typeface="Wingdings" pitchFamily="2" charset="2"/>
              <a:buChar char="Ø"/>
            </a:pPr>
            <a:r>
              <a:rPr lang="ru-RU" sz="1600" dirty="0" smtClean="0"/>
              <a:t>Установи и обслуживания ПО на компьютерах внутри организации.</a:t>
            </a:r>
          </a:p>
          <a:p>
            <a:pPr lvl="1">
              <a:buClr>
                <a:schemeClr val="tx2"/>
              </a:buClr>
              <a:buFont typeface="Wingdings" pitchFamily="2" charset="2"/>
              <a:buChar char="Ø"/>
            </a:pPr>
            <a:r>
              <a:rPr lang="ru-RU" sz="1600" dirty="0" smtClean="0"/>
              <a:t>Сравнения цен от ряда поставщиков, путем посещения их сайтов.</a:t>
            </a:r>
          </a:p>
          <a:p>
            <a:pPr lvl="1">
              <a:buClr>
                <a:schemeClr val="tx2"/>
              </a:buClr>
              <a:buFont typeface="Wingdings" pitchFamily="2" charset="2"/>
              <a:buChar char="Ø"/>
            </a:pPr>
            <a:r>
              <a:rPr lang="ru-RU" sz="1600" dirty="0" smtClean="0"/>
              <a:t>Выполнения серии операций с базами данных, размещенных на разных машинах.</a:t>
            </a:r>
          </a:p>
          <a:p>
            <a:pPr lvl="1">
              <a:buClr>
                <a:schemeClr val="tx2"/>
              </a:buClr>
              <a:buFont typeface="Wingdings" pitchFamily="2" charset="2"/>
              <a:buChar char="Ø"/>
            </a:pPr>
            <a:r>
              <a:rPr lang="ru-RU" sz="1600" dirty="0" smtClean="0"/>
              <a:t>Использовать время простоя машины для выполнения распределенных вычислений.</a:t>
            </a:r>
          </a:p>
          <a:p>
            <a:pPr>
              <a:buClr>
                <a:schemeClr val="tx2"/>
              </a:buClr>
              <a:buFont typeface="Wingdings" pitchFamily="2" charset="2"/>
              <a:buChar char="Ø"/>
            </a:pPr>
            <a:r>
              <a:rPr lang="ru-RU" sz="2000" dirty="0" smtClean="0"/>
              <a:t>Использование мобильных агентов таит в себе опасности нарушения безопасности ресурсов машин которые они посещают.</a:t>
            </a:r>
            <a:endParaRPr lang="ru-RU"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Архитектурные шаблоны</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t>Архитектурные шаблона основаны на совместном использовании примитивных архитектурных элементов (сущностей, типов коммуникаций, ролей, размещений и др.).</a:t>
            </a:r>
          </a:p>
          <a:p>
            <a:pPr>
              <a:buClr>
                <a:schemeClr val="tx2"/>
              </a:buClr>
              <a:buFont typeface="Wingdings" pitchFamily="2" charset="2"/>
              <a:buChar char="Ø"/>
            </a:pPr>
            <a:r>
              <a:rPr lang="ru-RU" sz="1800" dirty="0" smtClean="0"/>
              <a:t>Имеется множество архитектурных шаблонов среди которых, наиболее часто используемыми являются:</a:t>
            </a:r>
          </a:p>
          <a:p>
            <a:pPr lvl="1">
              <a:buClr>
                <a:schemeClr val="tx2"/>
              </a:buClr>
              <a:buFont typeface="Wingdings" pitchFamily="2" charset="2"/>
              <a:buChar char="Ø"/>
            </a:pPr>
            <a:r>
              <a:rPr lang="ru-RU" sz="1800" dirty="0" smtClean="0"/>
              <a:t>Шаблон многоуровневой архитектуры приложений;</a:t>
            </a:r>
          </a:p>
          <a:p>
            <a:pPr lvl="1">
              <a:buClr>
                <a:schemeClr val="tx2"/>
              </a:buClr>
              <a:buFont typeface="Wingdings" pitchFamily="2" charset="2"/>
              <a:buChar char="Ø"/>
            </a:pPr>
            <a:r>
              <a:rPr lang="ru-RU" sz="1800" dirty="0" smtClean="0"/>
              <a:t>Шаблон многозвенная архитектуры распределенных приложений;</a:t>
            </a:r>
          </a:p>
          <a:p>
            <a:pPr lvl="1">
              <a:buClr>
                <a:schemeClr val="tx2"/>
              </a:buClr>
              <a:buFont typeface="Wingdings" pitchFamily="2" charset="2"/>
              <a:buChar char="Ø"/>
            </a:pPr>
            <a:r>
              <a:rPr lang="ru-RU" sz="1800" dirty="0" smtClean="0"/>
              <a:t>Шаблон многозвенной архитектуры с тонким клиентом;</a:t>
            </a:r>
          </a:p>
          <a:p>
            <a:pPr lvl="1">
              <a:buClr>
                <a:schemeClr val="tx2"/>
              </a:buClr>
              <a:buFont typeface="Wingdings" pitchFamily="2" charset="2"/>
              <a:buChar char="Ø"/>
            </a:pPr>
            <a:r>
              <a:rPr lang="ru-RU" sz="1800" dirty="0" smtClean="0"/>
              <a:t>Шаблон  использования прокси-сервера;</a:t>
            </a:r>
          </a:p>
          <a:p>
            <a:pPr lvl="1">
              <a:buClr>
                <a:schemeClr val="tx2"/>
              </a:buClr>
              <a:buFont typeface="Wingdings" pitchFamily="2" charset="2"/>
              <a:buChar char="Ø"/>
            </a:pPr>
            <a:r>
              <a:rPr lang="ru-RU" sz="1800" dirty="0" smtClean="0"/>
              <a:t>Шаблон на основе использования брокеров;</a:t>
            </a:r>
          </a:p>
          <a:p>
            <a:pPr lvl="1">
              <a:buClr>
                <a:schemeClr val="tx2"/>
              </a:buClr>
              <a:buFont typeface="Wingdings" pitchFamily="2" charset="2"/>
              <a:buChar char="Ø"/>
            </a:pPr>
            <a:r>
              <a:rPr lang="ru-RU" sz="1800" dirty="0" smtClean="0"/>
              <a:t>Шаблон использования рефлексии.</a:t>
            </a:r>
          </a:p>
          <a:p>
            <a:pPr lvl="1">
              <a:buClr>
                <a:schemeClr val="tx2"/>
              </a:buClr>
              <a:buFont typeface="Wingdings" pitchFamily="2" charset="2"/>
              <a:buChar char="Ø"/>
            </a:pPr>
            <a:endParaRPr lang="ru-RU" sz="1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Многоярусная (многозвенная) архитектура</a:t>
            </a:r>
            <a:endParaRPr lang="ru-RU" dirty="0"/>
          </a:p>
        </p:txBody>
      </p:sp>
      <p:sp>
        <p:nvSpPr>
          <p:cNvPr id="3" name="Содержимое 2"/>
          <p:cNvSpPr>
            <a:spLocks noGrp="1"/>
          </p:cNvSpPr>
          <p:nvPr>
            <p:ph idx="1"/>
          </p:nvPr>
        </p:nvSpPr>
        <p:spPr>
          <a:xfrm>
            <a:off x="304800" y="1554163"/>
            <a:ext cx="8686800" cy="1946275"/>
          </a:xfrm>
        </p:spPr>
        <p:txBody>
          <a:bodyPr/>
          <a:lstStyle/>
          <a:p>
            <a:pPr>
              <a:buClr>
                <a:schemeClr val="tx2"/>
              </a:buClr>
              <a:buFont typeface="Wingdings" pitchFamily="2" charset="2"/>
              <a:buChar char="Ø"/>
            </a:pPr>
            <a:r>
              <a:rPr lang="ru-RU" sz="2000" dirty="0" smtClean="0"/>
              <a:t>Эта архитектура является архитектурой дополняющей многоуровневую архитектуру.</a:t>
            </a:r>
          </a:p>
          <a:p>
            <a:pPr>
              <a:buClr>
                <a:schemeClr val="tx2"/>
              </a:buClr>
              <a:buFont typeface="Wingdings" pitchFamily="2" charset="2"/>
              <a:buChar char="Ø"/>
            </a:pPr>
            <a:r>
              <a:rPr lang="ru-RU" sz="2000" dirty="0" smtClean="0"/>
              <a:t> В то время как многоуровневая архитектура относиться к вертикальной организации сервисов в рамках абстракции уровней, ярусная архитектура является способом организации данного уровня и размещения этой функциональности на серверах, соответствующих физических машин.</a:t>
            </a:r>
          </a:p>
          <a:p>
            <a:pPr>
              <a:buNone/>
            </a:pPr>
            <a:endParaRPr lang="ru-RU" sz="2000" dirty="0"/>
          </a:p>
        </p:txBody>
      </p:sp>
      <p:pic>
        <p:nvPicPr>
          <p:cNvPr id="83970" name="Picture 2"/>
          <p:cNvPicPr>
            <a:picLocks noChangeAspect="1" noChangeArrowheads="1"/>
          </p:cNvPicPr>
          <p:nvPr/>
        </p:nvPicPr>
        <p:blipFill>
          <a:blip r:embed="rId2" cstate="print"/>
          <a:srcRect/>
          <a:stretch>
            <a:fillRect/>
          </a:stretch>
        </p:blipFill>
        <p:spPr bwMode="auto">
          <a:xfrm>
            <a:off x="500034" y="3857628"/>
            <a:ext cx="3448050" cy="1714500"/>
          </a:xfrm>
          <a:prstGeom prst="rect">
            <a:avLst/>
          </a:prstGeom>
          <a:noFill/>
          <a:ln w="9525">
            <a:noFill/>
            <a:miter lim="800000"/>
            <a:headEnd/>
            <a:tailEnd/>
          </a:ln>
          <a:effectLst/>
        </p:spPr>
      </p:pic>
      <p:pic>
        <p:nvPicPr>
          <p:cNvPr id="83971" name="Picture 3"/>
          <p:cNvPicPr>
            <a:picLocks noChangeAspect="1" noChangeArrowheads="1"/>
          </p:cNvPicPr>
          <p:nvPr/>
        </p:nvPicPr>
        <p:blipFill>
          <a:blip r:embed="rId3" cstate="print"/>
          <a:srcRect/>
          <a:stretch>
            <a:fillRect/>
          </a:stretch>
        </p:blipFill>
        <p:spPr bwMode="auto">
          <a:xfrm>
            <a:off x="4429124" y="3786190"/>
            <a:ext cx="3495675" cy="1724025"/>
          </a:xfrm>
          <a:prstGeom prst="rect">
            <a:avLst/>
          </a:prstGeom>
          <a:noFill/>
          <a:ln w="9525">
            <a:noFill/>
            <a:miter lim="800000"/>
            <a:headEnd/>
            <a:tailEnd/>
          </a:ln>
          <a:effectLst/>
        </p:spPr>
      </p:pic>
      <p:sp>
        <p:nvSpPr>
          <p:cNvPr id="6" name="Прямоугольник 5"/>
          <p:cNvSpPr/>
          <p:nvPr/>
        </p:nvSpPr>
        <p:spPr>
          <a:xfrm>
            <a:off x="642910" y="5500702"/>
            <a:ext cx="7120347" cy="369332"/>
          </a:xfrm>
          <a:prstGeom prst="rect">
            <a:avLst/>
          </a:prstGeom>
        </p:spPr>
        <p:txBody>
          <a:bodyPr wrap="none">
            <a:spAutoFit/>
          </a:bodyPr>
          <a:lstStyle/>
          <a:p>
            <a:r>
              <a:rPr lang="ru-RU" dirty="0" smtClean="0"/>
              <a:t>а) двухзвенная архитектура             б) трехзвенная архитектура  </a:t>
            </a:r>
            <a:endParaRPr lang="ru-RU"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Тонкий клиент</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1800" dirty="0" smtClean="0">
                <a:solidFill>
                  <a:schemeClr val="tx1"/>
                </a:solidFill>
              </a:rPr>
              <a:t>В распределенных системах наметилась тенденция переноса сложности с клиента на сервер. Это наиболее характерно для облачных вычислений, однако подобная тенденция наблюдается и для многозвенной архитектуры. Это вызвало интерес к концепции тонкого клиента.</a:t>
            </a:r>
          </a:p>
          <a:p>
            <a:pPr>
              <a:buClr>
                <a:schemeClr val="tx2"/>
              </a:buClr>
              <a:buFont typeface="Wingdings" pitchFamily="2" charset="2"/>
              <a:buChar char="Ø"/>
            </a:pPr>
            <a:r>
              <a:rPr lang="ru-RU" sz="1800" dirty="0" smtClean="0">
                <a:solidFill>
                  <a:schemeClr val="tx1"/>
                </a:solidFill>
              </a:rPr>
              <a:t>Термин тонкий клиент означает, что уровень пользовательского интерфейса располагается на клиенте, а исполняемый код, реализующий основную функциональность приложения, располагается на сервере (удаленном компьютере).</a:t>
            </a:r>
            <a:endParaRPr lang="ru-RU" sz="1800" dirty="0">
              <a:solidFill>
                <a:schemeClr val="tx1"/>
              </a:solidFill>
            </a:endParaRPr>
          </a:p>
        </p:txBody>
      </p:sp>
      <p:pic>
        <p:nvPicPr>
          <p:cNvPr id="121858" name="Picture 2"/>
          <p:cNvPicPr>
            <a:picLocks noChangeAspect="1" noChangeArrowheads="1"/>
          </p:cNvPicPr>
          <p:nvPr/>
        </p:nvPicPr>
        <p:blipFill>
          <a:blip r:embed="rId2" cstate="print"/>
          <a:srcRect/>
          <a:stretch>
            <a:fillRect/>
          </a:stretch>
        </p:blipFill>
        <p:spPr bwMode="auto">
          <a:xfrm>
            <a:off x="785786" y="3929066"/>
            <a:ext cx="4161502" cy="1214446"/>
          </a:xfrm>
          <a:prstGeom prst="rect">
            <a:avLst/>
          </a:prstGeom>
          <a:noFill/>
          <a:ln w="9525">
            <a:noFill/>
            <a:miter lim="800000"/>
            <a:headEnd/>
            <a:tailEnd/>
          </a:ln>
          <a:effectLst/>
        </p:spPr>
      </p:pic>
      <p:sp>
        <p:nvSpPr>
          <p:cNvPr id="121859" name="Rectangle 3"/>
          <p:cNvSpPr>
            <a:spLocks noChangeArrowheads="1"/>
          </p:cNvSpPr>
          <p:nvPr/>
        </p:nvSpPr>
        <p:spPr bwMode="auto">
          <a:xfrm>
            <a:off x="428596" y="5286388"/>
            <a:ext cx="7572364"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Достоинством такого подхода является возможность использование в качестве клиента простых локальных устройств, например, смартфонов и других устройств с ограниченными ресурсами.</a:t>
            </a:r>
          </a:p>
          <a:p>
            <a:pPr marL="0" marR="0" lvl="0" indent="450850" algn="just" defTabSz="914400" rtl="0" eaLnBrk="1" fontAlgn="base" latinLnBrk="0" hangingPunct="1">
              <a:lnSpc>
                <a:spcPct val="100000"/>
              </a:lnSpc>
              <a:spcBef>
                <a:spcPct val="0"/>
              </a:spcBef>
              <a:spcAft>
                <a:spcPct val="0"/>
              </a:spcAft>
              <a:buClrTx/>
              <a:buSzTx/>
              <a:buFontTx/>
              <a:buNone/>
              <a:tabLst/>
            </a:pPr>
            <a:r>
              <a:rPr lang="ru-RU" sz="1600" dirty="0" smtClean="0">
                <a:latin typeface="Times New Roman" pitchFamily="18" charset="0"/>
                <a:cs typeface="Times New Roman" pitchFamily="18" charset="0"/>
              </a:rPr>
              <a:t>Этот шаблон характерен для облачных вычислений.</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VNC</a:t>
            </a:r>
            <a:r>
              <a:rPr lang="ru-RU" dirty="0" smtClean="0"/>
              <a:t> (</a:t>
            </a:r>
            <a:r>
              <a:rPr lang="en-US" dirty="0" smtClean="0"/>
              <a:t>Virtual Network Computing</a:t>
            </a:r>
            <a:r>
              <a:rPr lang="ru-RU" dirty="0" smtClean="0"/>
              <a:t>)</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dirty="0" smtClean="0"/>
              <a:t>Концепция тонкого клиента привела к появлению технологии </a:t>
            </a:r>
            <a:r>
              <a:rPr lang="en-US" dirty="0" smtClean="0"/>
              <a:t>VNC</a:t>
            </a:r>
            <a:r>
              <a:rPr lang="ru-RU" dirty="0" smtClean="0"/>
              <a:t> - вычисление виртуальных сетей. Эта технология впервые была представлена в 1998 году лабораторией </a:t>
            </a:r>
            <a:r>
              <a:rPr lang="en-US" dirty="0" smtClean="0"/>
              <a:t>Olivetti and Oracle Research Laboratory</a:t>
            </a:r>
            <a:r>
              <a:rPr lang="ru-RU" dirty="0" smtClean="0"/>
              <a:t>.</a:t>
            </a:r>
          </a:p>
          <a:p>
            <a:pPr>
              <a:buClr>
                <a:schemeClr val="tx2"/>
              </a:buClr>
              <a:buFont typeface="Wingdings" pitchFamily="2" charset="2"/>
              <a:buChar char="Ø"/>
            </a:pPr>
            <a:r>
              <a:rPr lang="ru-RU" dirty="0" smtClean="0"/>
              <a:t>Начальные идеи </a:t>
            </a:r>
            <a:r>
              <a:rPr lang="en-US" dirty="0" smtClean="0"/>
              <a:t>VNC </a:t>
            </a:r>
            <a:r>
              <a:rPr lang="ru-RU" dirty="0" smtClean="0"/>
              <a:t>эволюционировали, в результате чего появилась реализация </a:t>
            </a:r>
            <a:r>
              <a:rPr lang="en-US" dirty="0" err="1" smtClean="0"/>
              <a:t>RealVNS</a:t>
            </a:r>
            <a:r>
              <a:rPr lang="ru-RU" dirty="0" smtClean="0"/>
              <a:t>, а затем </a:t>
            </a:r>
            <a:r>
              <a:rPr lang="en-US" dirty="0" err="1" smtClean="0"/>
              <a:t>TightVNC</a:t>
            </a:r>
            <a:r>
              <a:rPr lang="ru-RU" dirty="0" smtClean="0"/>
              <a:t>, </a:t>
            </a:r>
            <a:r>
              <a:rPr lang="en-US" dirty="0" smtClean="0"/>
              <a:t>Apple Remote Desktop </a:t>
            </a:r>
            <a:r>
              <a:rPr lang="ru-RU" dirty="0" smtClean="0"/>
              <a:t>и др.</a:t>
            </a:r>
            <a:endParaRPr lang="ru-R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hangingPunct="1">
              <a:defRPr/>
            </a:pPr>
            <a:r>
              <a:rPr lang="ru-RU" dirty="0" smtClean="0"/>
              <a:t>Системная архитектура</a:t>
            </a:r>
            <a:endParaRPr lang="ru-RU" dirty="0"/>
          </a:p>
        </p:txBody>
      </p:sp>
      <p:sp>
        <p:nvSpPr>
          <p:cNvPr id="19459" name="Содержимое 2"/>
          <p:cNvSpPr>
            <a:spLocks noGrp="1"/>
          </p:cNvSpPr>
          <p:nvPr>
            <p:ph idx="1"/>
          </p:nvPr>
        </p:nvSpPr>
        <p:spPr/>
        <p:txBody>
          <a:bodyPr/>
          <a:lstStyle/>
          <a:p>
            <a:pPr eaLnBrk="1" hangingPunct="1">
              <a:buFont typeface="Wingdings" pitchFamily="2" charset="2"/>
              <a:buChar char="Ø"/>
            </a:pPr>
            <a:r>
              <a:rPr lang="ru-RU" sz="2400" smtClean="0"/>
              <a:t>Фактическая (реально разворачиваемая) реализация РС, требует однозначного определения размещения программных компонент системы на реальных машинах.</a:t>
            </a:r>
          </a:p>
          <a:p>
            <a:pPr eaLnBrk="1" hangingPunct="1">
              <a:buFont typeface="Wingdings" pitchFamily="2" charset="2"/>
              <a:buChar char="Ø"/>
            </a:pPr>
            <a:r>
              <a:rPr lang="ru-RU" sz="2400" smtClean="0"/>
              <a:t>Практически всегда имеется множество вариантов такого размещения.</a:t>
            </a:r>
          </a:p>
          <a:p>
            <a:pPr eaLnBrk="1" hangingPunct="1">
              <a:buFont typeface="Wingdings" pitchFamily="2" charset="2"/>
              <a:buChar char="Ø"/>
            </a:pPr>
            <a:r>
              <a:rPr lang="ru-RU" sz="2400" smtClean="0"/>
              <a:t>Размещение программных компонент системы (программная архитектура) на физических машинах называется системной архитектурой.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Шаблон </a:t>
            </a:r>
            <a:r>
              <a:rPr lang="en-US" dirty="0" smtClean="0"/>
              <a:t>Proxy</a:t>
            </a:r>
            <a:endParaRPr lang="ru-RU" dirty="0"/>
          </a:p>
        </p:txBody>
      </p:sp>
      <p:sp>
        <p:nvSpPr>
          <p:cNvPr id="3" name="Содержимое 2"/>
          <p:cNvSpPr>
            <a:spLocks noGrp="1"/>
          </p:cNvSpPr>
          <p:nvPr>
            <p:ph idx="1"/>
          </p:nvPr>
        </p:nvSpPr>
        <p:spPr>
          <a:xfrm>
            <a:off x="304800" y="1554163"/>
            <a:ext cx="8686800" cy="3517911"/>
          </a:xfrm>
        </p:spPr>
        <p:txBody>
          <a:bodyPr/>
          <a:lstStyle/>
          <a:p>
            <a:pPr>
              <a:buClr>
                <a:schemeClr val="tx2"/>
              </a:buClr>
              <a:buFont typeface="Wingdings" pitchFamily="2" charset="2"/>
              <a:buChar char="Ø"/>
            </a:pPr>
            <a:r>
              <a:rPr lang="ru-RU" sz="2000" dirty="0" smtClean="0"/>
              <a:t>Этот шаблон часто используется в распределенных системах, разрабатываемых для локальной прозрачности при использовании </a:t>
            </a:r>
            <a:r>
              <a:rPr lang="en-US" sz="2000" dirty="0" smtClean="0"/>
              <a:t>RPC </a:t>
            </a:r>
            <a:r>
              <a:rPr lang="ru-RU" sz="2000" dirty="0" smtClean="0"/>
              <a:t>или </a:t>
            </a:r>
            <a:r>
              <a:rPr lang="en-US" sz="2000" dirty="0" smtClean="0"/>
              <a:t>RMI </a:t>
            </a:r>
            <a:r>
              <a:rPr lang="ru-RU" sz="2000" dirty="0" smtClean="0"/>
              <a:t>коммуникаций.</a:t>
            </a:r>
          </a:p>
          <a:p>
            <a:pPr>
              <a:buClr>
                <a:schemeClr val="tx2"/>
              </a:buClr>
              <a:buFont typeface="Wingdings" pitchFamily="2" charset="2"/>
              <a:buChar char="Ø"/>
            </a:pPr>
            <a:r>
              <a:rPr lang="ru-RU" sz="2000" dirty="0" smtClean="0"/>
              <a:t>В этом шаблоне </a:t>
            </a:r>
            <a:r>
              <a:rPr lang="ru-RU" sz="2000" dirty="0" err="1" smtClean="0"/>
              <a:t>прокси</a:t>
            </a:r>
            <a:r>
              <a:rPr lang="ru-RU" sz="2000" dirty="0" smtClean="0"/>
              <a:t> создается в локальном адресном пространстве для представления удаленного объекта. Этот посредник предоставляет в точности тот же интерфейс, что и удаленный объект.</a:t>
            </a:r>
            <a:endParaRPr lang="en-US" sz="2000" dirty="0" smtClean="0"/>
          </a:p>
          <a:p>
            <a:pPr>
              <a:buClr>
                <a:schemeClr val="tx2"/>
              </a:buClr>
              <a:buFont typeface="Wingdings" pitchFamily="2" charset="2"/>
              <a:buChar char="Ø"/>
            </a:pPr>
            <a:r>
              <a:rPr lang="ru-RU" sz="2000" dirty="0" smtClean="0"/>
              <a:t>Использование шаблона на основе посредника обеспечивает поддержку локальной прозрачности в </a:t>
            </a:r>
            <a:r>
              <a:rPr lang="en-US" sz="2000" dirty="0" smtClean="0"/>
              <a:t>RMI </a:t>
            </a:r>
            <a:r>
              <a:rPr lang="ru-RU" sz="2000" dirty="0" smtClean="0"/>
              <a:t>и </a:t>
            </a:r>
            <a:r>
              <a:rPr lang="en-US" sz="2000" dirty="0" smtClean="0"/>
              <a:t>RPC </a:t>
            </a:r>
            <a:r>
              <a:rPr lang="ru-RU" sz="2000" dirty="0" smtClean="0"/>
              <a:t>коммуникациях.</a:t>
            </a:r>
          </a:p>
          <a:p>
            <a:pPr>
              <a:buClr>
                <a:schemeClr val="tx2"/>
              </a:buClr>
              <a:buFont typeface="Wingdings" pitchFamily="2" charset="2"/>
              <a:buChar char="Ø"/>
            </a:pPr>
            <a:r>
              <a:rPr lang="ru-RU" sz="2000" dirty="0" err="1" smtClean="0"/>
              <a:t>Прокси</a:t>
            </a:r>
            <a:r>
              <a:rPr lang="ru-RU" sz="2000" dirty="0" smtClean="0"/>
              <a:t> могут использоваться также для инкапсуляции других видов функциональности, например:</a:t>
            </a:r>
          </a:p>
          <a:p>
            <a:pPr lvl="1">
              <a:buClr>
                <a:schemeClr val="tx2"/>
              </a:buClr>
              <a:buFont typeface="Wingdings" pitchFamily="2" charset="2"/>
              <a:buChar char="Ø"/>
            </a:pPr>
            <a:r>
              <a:rPr lang="ru-RU" sz="1600" dirty="0" smtClean="0"/>
              <a:t>Размещения политик;</a:t>
            </a:r>
          </a:p>
          <a:p>
            <a:pPr lvl="1">
              <a:buClr>
                <a:schemeClr val="tx2"/>
              </a:buClr>
              <a:buFont typeface="Wingdings" pitchFamily="2" charset="2"/>
              <a:buChar char="Ø"/>
            </a:pPr>
            <a:r>
              <a:rPr lang="ru-RU" sz="1600" dirty="0" smtClean="0"/>
              <a:t>Обеспечения </a:t>
            </a:r>
            <a:r>
              <a:rPr lang="ru-RU" sz="1600" dirty="0" err="1" smtClean="0"/>
              <a:t>репликаций</a:t>
            </a:r>
            <a:r>
              <a:rPr lang="ru-RU" sz="1600" dirty="0" smtClean="0"/>
              <a:t>;</a:t>
            </a:r>
          </a:p>
          <a:p>
            <a:pPr lvl="1">
              <a:buClr>
                <a:schemeClr val="tx2"/>
              </a:buClr>
              <a:buFont typeface="Wingdings" pitchFamily="2" charset="2"/>
              <a:buChar char="Ø"/>
            </a:pPr>
            <a:r>
              <a:rPr lang="ru-RU" sz="1600" dirty="0" smtClean="0"/>
              <a:t>Выполнения кэширования.</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Использовано брокера</a:t>
            </a:r>
            <a:endParaRPr lang="ru-RU" dirty="0"/>
          </a:p>
        </p:txBody>
      </p:sp>
      <p:sp>
        <p:nvSpPr>
          <p:cNvPr id="3" name="Содержимое 2"/>
          <p:cNvSpPr>
            <a:spLocks noGrp="1"/>
          </p:cNvSpPr>
          <p:nvPr>
            <p:ph idx="1"/>
          </p:nvPr>
        </p:nvSpPr>
        <p:spPr>
          <a:xfrm>
            <a:off x="304800" y="1554163"/>
            <a:ext cx="8686800" cy="1017581"/>
          </a:xfrm>
        </p:spPr>
        <p:txBody>
          <a:bodyPr/>
          <a:lstStyle/>
          <a:p>
            <a:r>
              <a:rPr lang="ru-RU" sz="2000" dirty="0" smtClean="0"/>
              <a:t>В случае использования в качестве сущности сервиса часто используется архитектура, обеспечивающая взаимодействие между сущностями с помощью брокера сервиса.</a:t>
            </a:r>
          </a:p>
        </p:txBody>
      </p:sp>
      <p:pic>
        <p:nvPicPr>
          <p:cNvPr id="179202" name="Picture 2"/>
          <p:cNvPicPr>
            <a:picLocks noChangeAspect="1" noChangeArrowheads="1"/>
          </p:cNvPicPr>
          <p:nvPr/>
        </p:nvPicPr>
        <p:blipFill>
          <a:blip r:embed="rId2" cstate="print"/>
          <a:srcRect/>
          <a:stretch>
            <a:fillRect/>
          </a:stretch>
        </p:blipFill>
        <p:spPr bwMode="auto">
          <a:xfrm>
            <a:off x="1714480" y="2714620"/>
            <a:ext cx="4286280" cy="2244452"/>
          </a:xfrm>
          <a:prstGeom prst="rect">
            <a:avLst/>
          </a:prstGeom>
          <a:noFill/>
          <a:ln w="9525">
            <a:noFill/>
            <a:miter lim="800000"/>
            <a:headEnd/>
            <a:tailEnd/>
          </a:ln>
          <a:effectLst/>
        </p:spPr>
      </p:pic>
      <p:sp>
        <p:nvSpPr>
          <p:cNvPr id="179203" name="Rectangle 3"/>
          <p:cNvSpPr>
            <a:spLocks noChangeArrowheads="1"/>
          </p:cNvSpPr>
          <p:nvPr/>
        </p:nvSpPr>
        <p:spPr bwMode="auto">
          <a:xfrm>
            <a:off x="571472" y="5072074"/>
            <a:ext cx="800099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Этот шаблон, например, применяется для взаимодействия с реестром сервисов в </a:t>
            </a: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Java RMI</a:t>
            </a:r>
            <a:r>
              <a:rPr kumimoji="0" lang="ru-RU"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а также для взаимодействия с сервисом имен в </a:t>
            </a: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CORBA</a:t>
            </a:r>
            <a:r>
              <a:rPr kumimoji="0" lang="ru-RU"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Рефлексия</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Эта модель (шаблон) все чаще используется в распределенных системах как средство обеспечения:</a:t>
            </a:r>
          </a:p>
          <a:p>
            <a:pPr>
              <a:buClr>
                <a:schemeClr val="tx2"/>
              </a:buClr>
              <a:buFont typeface="Wingdings" pitchFamily="2" charset="2"/>
              <a:buChar char="Ø"/>
            </a:pPr>
            <a:r>
              <a:rPr lang="ru-RU" sz="2000" dirty="0" smtClean="0"/>
              <a:t>	1. Динамического обнаружения свойств системы (интроспекция);</a:t>
            </a:r>
          </a:p>
          <a:p>
            <a:pPr>
              <a:buClr>
                <a:schemeClr val="tx2"/>
              </a:buClr>
              <a:buFont typeface="Wingdings" pitchFamily="2" charset="2"/>
              <a:buChar char="Ø"/>
            </a:pPr>
            <a:r>
              <a:rPr lang="ru-RU" sz="2000" dirty="0" smtClean="0"/>
              <a:t>	2. Реализация способности динамического изменения ее структуры или поведения (интерцессия).</a:t>
            </a:r>
          </a:p>
          <a:p>
            <a:pPr>
              <a:buClr>
                <a:schemeClr val="tx2"/>
              </a:buClr>
              <a:buFont typeface="Wingdings" pitchFamily="2" charset="2"/>
              <a:buChar char="Ø"/>
            </a:pPr>
            <a:r>
              <a:rPr lang="ru-RU" sz="2000" dirty="0" smtClean="0"/>
              <a:t>Например, способность </a:t>
            </a:r>
            <a:r>
              <a:rPr lang="en-US" sz="2000" dirty="0" smtClean="0"/>
              <a:t>Java </a:t>
            </a:r>
            <a:r>
              <a:rPr lang="ru-RU" sz="2000" dirty="0" smtClean="0"/>
              <a:t>динамически обнаруживать свойства объекта (компонента) эффективно используются в реализации общего </a:t>
            </a:r>
            <a:r>
              <a:rPr lang="ru-RU" sz="2000" dirty="0" err="1" smtClean="0"/>
              <a:t>диспетчирования</a:t>
            </a:r>
            <a:r>
              <a:rPr lang="ru-RU" sz="2000" dirty="0" smtClean="0"/>
              <a:t> в </a:t>
            </a:r>
            <a:r>
              <a:rPr lang="en-US" sz="2000" dirty="0" smtClean="0"/>
              <a:t>RMI</a:t>
            </a:r>
            <a:r>
              <a:rPr lang="ru-RU" sz="2000" dirty="0" smtClean="0"/>
              <a:t>.</a:t>
            </a:r>
          </a:p>
          <a:p>
            <a:pPr>
              <a:buClr>
                <a:schemeClr val="tx2"/>
              </a:buClr>
              <a:buFont typeface="Wingdings" pitchFamily="2" charset="2"/>
              <a:buChar char="Ø"/>
            </a:pPr>
            <a:r>
              <a:rPr lang="ru-RU" sz="2000" dirty="0" smtClean="0"/>
              <a:t>В рефлексивных системах на базовом уровне доступен стандартный интерфейс сервиса, а на </a:t>
            </a:r>
            <a:r>
              <a:rPr lang="ru-RU" sz="2000" dirty="0" err="1" smtClean="0"/>
              <a:t>мета-уровне</a:t>
            </a:r>
            <a:r>
              <a:rPr lang="ru-RU" sz="2000" dirty="0" smtClean="0"/>
              <a:t> становятся доступными компоненты и их параметры, задействованные (участвующие) в реализации сервиса.</a:t>
            </a:r>
          </a:p>
          <a:p>
            <a:pPr>
              <a:buClr>
                <a:schemeClr val="tx2"/>
              </a:buClr>
              <a:buFont typeface="Wingdings" pitchFamily="2" charset="2"/>
              <a:buChar char="Ø"/>
            </a:pPr>
            <a:r>
              <a:rPr lang="ru-RU" sz="2000" dirty="0" smtClean="0"/>
              <a:t>Рефлексия широко используется в РС, особенно при создании ПО промежуточного слоя для реализации реконфигурируемых архитектур.</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928934"/>
            <a:ext cx="8686800" cy="838200"/>
          </a:xfrm>
        </p:spPr>
        <p:txBody>
          <a:bodyPr>
            <a:normAutofit fontScale="90000"/>
          </a:bodyPr>
          <a:lstStyle/>
          <a:p>
            <a:r>
              <a:rPr lang="ru-RU" dirty="0" smtClean="0"/>
              <a:t>Архитектурные решения для ПО промежуточного слоя</a:t>
            </a:r>
            <a:endParaRPr lang="ru-RU" dirty="0"/>
          </a:p>
        </p:txBody>
      </p:sp>
      <p:sp>
        <p:nvSpPr>
          <p:cNvPr id="3" name="Содержимое 2"/>
          <p:cNvSpPr>
            <a:spLocks noGrp="1"/>
          </p:cNvSpPr>
          <p:nvPr>
            <p:ph idx="1"/>
          </p:nvPr>
        </p:nvSpPr>
        <p:spPr/>
        <p:txBody>
          <a:bodyPr/>
          <a:lstStyle/>
          <a:p>
            <a:endParaRPr lang="ru-RU"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Назначение ПО промежуточного слоя (ППС)</a:t>
            </a:r>
            <a:endParaRPr lang="ru-RU" dirty="0"/>
          </a:p>
        </p:txBody>
      </p:sp>
      <p:sp>
        <p:nvSpPr>
          <p:cNvPr id="3" name="Содержимое 2"/>
          <p:cNvSpPr>
            <a:spLocks noGrp="1"/>
          </p:cNvSpPr>
          <p:nvPr>
            <p:ph idx="1"/>
          </p:nvPr>
        </p:nvSpPr>
        <p:spPr>
          <a:xfrm>
            <a:off x="304800" y="1554163"/>
            <a:ext cx="8686800" cy="3303597"/>
          </a:xfrm>
        </p:spPr>
        <p:txBody>
          <a:bodyPr/>
          <a:lstStyle/>
          <a:p>
            <a:pPr>
              <a:spcBef>
                <a:spcPts val="0"/>
              </a:spcBef>
              <a:buClr>
                <a:schemeClr val="tx2"/>
              </a:buClr>
              <a:buFont typeface="Wingdings" pitchFamily="2" charset="2"/>
              <a:buChar char="Ø"/>
            </a:pPr>
            <a:r>
              <a:rPr lang="ru-RU" sz="1600" dirty="0" smtClean="0"/>
              <a:t>Задача промежуточного ПО состоит в представлении высокоуровневой программной абстракции для разработки РС.</a:t>
            </a:r>
          </a:p>
          <a:p>
            <a:pPr>
              <a:spcBef>
                <a:spcPts val="0"/>
              </a:spcBef>
              <a:buClr>
                <a:schemeClr val="tx2"/>
              </a:buClr>
              <a:buFont typeface="Wingdings" pitchFamily="2" charset="2"/>
              <a:buChar char="Ø"/>
            </a:pPr>
            <a:r>
              <a:rPr lang="ru-RU" sz="1600" dirty="0" smtClean="0"/>
              <a:t>Это ПО благодаря использованию дополнительного уровня позволяет абстрагироваться от </a:t>
            </a:r>
            <a:r>
              <a:rPr lang="ru-RU" sz="1600" dirty="0" err="1" smtClean="0"/>
              <a:t>гетерогенности</a:t>
            </a:r>
            <a:r>
              <a:rPr lang="ru-RU" sz="1600" dirty="0" smtClean="0"/>
              <a:t> нижележащих инфраструктур с целью обеспечения </a:t>
            </a:r>
            <a:r>
              <a:rPr lang="ru-RU" sz="1600" dirty="0" err="1" smtClean="0"/>
              <a:t>интероперабельности</a:t>
            </a:r>
            <a:r>
              <a:rPr lang="ru-RU" sz="1600" dirty="0" smtClean="0"/>
              <a:t> и переносимости.</a:t>
            </a:r>
          </a:p>
          <a:p>
            <a:pPr>
              <a:spcBef>
                <a:spcPts val="0"/>
              </a:spcBef>
              <a:buClr>
                <a:schemeClr val="tx2"/>
              </a:buClr>
              <a:buFont typeface="Wingdings" pitchFamily="2" charset="2"/>
              <a:buChar char="Ø"/>
            </a:pPr>
            <a:r>
              <a:rPr lang="ru-RU" sz="1600" dirty="0" smtClean="0"/>
              <a:t>Также как и архитектурные шаблоны, категория ППС определяется на основе выбора вида сущностей РС и коммуникационной парадигмы (модели). Приведем наиболее распространенные категории ППС:</a:t>
            </a:r>
          </a:p>
          <a:p>
            <a:pPr lvl="1">
              <a:spcBef>
                <a:spcPts val="0"/>
              </a:spcBef>
              <a:buClr>
                <a:schemeClr val="tx2"/>
              </a:buClr>
              <a:buFont typeface="Wingdings" pitchFamily="2" charset="2"/>
              <a:buChar char="Ø"/>
            </a:pPr>
            <a:r>
              <a:rPr lang="ru-RU" sz="1400" dirty="0" smtClean="0"/>
              <a:t>Распределенные объекты;</a:t>
            </a:r>
          </a:p>
          <a:p>
            <a:pPr lvl="1">
              <a:spcBef>
                <a:spcPts val="0"/>
              </a:spcBef>
              <a:buClr>
                <a:schemeClr val="tx2"/>
              </a:buClr>
              <a:buFont typeface="Wingdings" pitchFamily="2" charset="2"/>
              <a:buChar char="Ø"/>
            </a:pPr>
            <a:r>
              <a:rPr lang="ru-RU" sz="1400" dirty="0" smtClean="0"/>
              <a:t>Распределенные компоненты;</a:t>
            </a:r>
          </a:p>
          <a:p>
            <a:pPr lvl="1">
              <a:spcBef>
                <a:spcPts val="0"/>
              </a:spcBef>
              <a:buClr>
                <a:schemeClr val="tx2"/>
              </a:buClr>
              <a:buFont typeface="Wingdings" pitchFamily="2" charset="2"/>
              <a:buChar char="Ø"/>
            </a:pPr>
            <a:r>
              <a:rPr lang="ru-RU" sz="1400" dirty="0" smtClean="0"/>
              <a:t>Системы публикации и подписки;</a:t>
            </a:r>
          </a:p>
          <a:p>
            <a:pPr lvl="1">
              <a:spcBef>
                <a:spcPts val="0"/>
              </a:spcBef>
              <a:buClr>
                <a:schemeClr val="tx2"/>
              </a:buClr>
              <a:buFont typeface="Wingdings" pitchFamily="2" charset="2"/>
              <a:buChar char="Ø"/>
            </a:pPr>
            <a:r>
              <a:rPr lang="ru-RU" sz="1400" dirty="0" smtClean="0"/>
              <a:t>Очереди сообщений;</a:t>
            </a:r>
          </a:p>
          <a:p>
            <a:pPr lvl="1">
              <a:spcBef>
                <a:spcPts val="0"/>
              </a:spcBef>
              <a:buClr>
                <a:schemeClr val="tx2"/>
              </a:buClr>
              <a:buFont typeface="Wingdings" pitchFamily="2" charset="2"/>
              <a:buChar char="Ø"/>
            </a:pPr>
            <a:r>
              <a:rPr lang="en-US" sz="1400" dirty="0" smtClean="0"/>
              <a:t>Web-</a:t>
            </a:r>
            <a:r>
              <a:rPr lang="ru-RU" sz="1400" dirty="0" smtClean="0"/>
              <a:t>сервисы;</a:t>
            </a:r>
          </a:p>
          <a:p>
            <a:pPr lvl="1">
              <a:spcBef>
                <a:spcPts val="0"/>
              </a:spcBef>
              <a:buClr>
                <a:schemeClr val="tx2"/>
              </a:buClr>
              <a:buFont typeface="Wingdings" pitchFamily="2" charset="2"/>
              <a:buChar char="Ø"/>
            </a:pPr>
            <a:r>
              <a:rPr lang="ru-RU" sz="1400" dirty="0" smtClean="0"/>
              <a:t>Системы </a:t>
            </a:r>
            <a:r>
              <a:rPr lang="en-US" sz="1400" dirty="0" smtClean="0"/>
              <a:t>peer-to-peer</a:t>
            </a:r>
            <a:r>
              <a:rPr lang="ru-RU" sz="1400" dirty="0" smtClean="0"/>
              <a:t>.</a:t>
            </a:r>
            <a:endParaRPr lang="ru-RU"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28604"/>
            <a:ext cx="8686800" cy="838200"/>
          </a:xfrm>
        </p:spPr>
        <p:txBody>
          <a:bodyPr>
            <a:noAutofit/>
          </a:bodyPr>
          <a:lstStyle/>
          <a:p>
            <a:r>
              <a:rPr lang="ru-RU" sz="2800" dirty="0" smtClean="0"/>
              <a:t>Категории ПО промежуточного слоя</a:t>
            </a:r>
            <a:r>
              <a:rPr lang="en-US" sz="2800" dirty="0" smtClean="0"/>
              <a:t> </a:t>
            </a:r>
            <a:r>
              <a:rPr lang="ru-RU" sz="2800" dirty="0" smtClean="0"/>
              <a:t>и примеры распределенных систем на их основе</a:t>
            </a:r>
            <a:endParaRPr lang="ru-RU" sz="2800" dirty="0"/>
          </a:p>
        </p:txBody>
      </p:sp>
      <p:graphicFrame>
        <p:nvGraphicFramePr>
          <p:cNvPr id="4" name="Содержимое 3"/>
          <p:cNvGraphicFramePr>
            <a:graphicFrameLocks noGrp="1"/>
          </p:cNvGraphicFramePr>
          <p:nvPr>
            <p:ph idx="1"/>
          </p:nvPr>
        </p:nvGraphicFramePr>
        <p:xfrm>
          <a:off x="285720" y="1428736"/>
          <a:ext cx="8686800" cy="497332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r>
                        <a:rPr lang="ru-RU" sz="1400" dirty="0" smtClean="0"/>
                        <a:t>Основные категории</a:t>
                      </a:r>
                      <a:endParaRPr lang="ru-RU" sz="1400" dirty="0"/>
                    </a:p>
                  </a:txBody>
                  <a:tcPr/>
                </a:tc>
                <a:tc>
                  <a:txBody>
                    <a:bodyPr/>
                    <a:lstStyle/>
                    <a:p>
                      <a:r>
                        <a:rPr lang="ru-RU" sz="1400" dirty="0" smtClean="0"/>
                        <a:t>Подкатегории</a:t>
                      </a:r>
                      <a:endParaRPr lang="ru-RU" sz="1400" dirty="0"/>
                    </a:p>
                  </a:txBody>
                  <a:tcPr/>
                </a:tc>
                <a:tc>
                  <a:txBody>
                    <a:bodyPr/>
                    <a:lstStyle/>
                    <a:p>
                      <a:r>
                        <a:rPr lang="ru-RU" sz="1400" dirty="0" smtClean="0"/>
                        <a:t>Пример систем</a:t>
                      </a:r>
                      <a:endParaRPr lang="ru-RU" sz="1400" dirty="0"/>
                    </a:p>
                  </a:txBody>
                  <a:tcPr/>
                </a:tc>
              </a:tr>
              <a:tr h="370840">
                <a:tc>
                  <a:txBody>
                    <a:bodyPr/>
                    <a:lstStyle/>
                    <a:p>
                      <a:r>
                        <a:rPr lang="ru-RU" sz="1400" dirty="0" smtClean="0"/>
                        <a:t>Распределенные</a:t>
                      </a:r>
                      <a:r>
                        <a:rPr lang="ru-RU" sz="1400" baseline="0" dirty="0" smtClean="0"/>
                        <a:t> объекты</a:t>
                      </a:r>
                      <a:endParaRPr lang="ru-RU" sz="1400" dirty="0"/>
                    </a:p>
                  </a:txBody>
                  <a:tcPr/>
                </a:tc>
                <a:tc>
                  <a:txBody>
                    <a:bodyPr/>
                    <a:lstStyle/>
                    <a:p>
                      <a:r>
                        <a:rPr lang="ru-RU" sz="1400" dirty="0" smtClean="0"/>
                        <a:t>Стандарт</a:t>
                      </a:r>
                      <a:endParaRPr lang="en-US" sz="1400" dirty="0" smtClean="0"/>
                    </a:p>
                    <a:p>
                      <a:r>
                        <a:rPr lang="ru-RU" sz="1400" dirty="0" smtClean="0"/>
                        <a:t>Платформа</a:t>
                      </a:r>
                    </a:p>
                    <a:p>
                      <a:r>
                        <a:rPr lang="ru-RU" sz="1400" dirty="0" smtClean="0"/>
                        <a:t>Платформа</a:t>
                      </a:r>
                    </a:p>
                    <a:p>
                      <a:r>
                        <a:rPr lang="ru-RU" sz="1400" dirty="0" smtClean="0"/>
                        <a:t>Платформа</a:t>
                      </a:r>
                      <a:endParaRPr lang="ru-RU" sz="1400" dirty="0"/>
                    </a:p>
                  </a:txBody>
                  <a:tcPr/>
                </a:tc>
                <a:tc>
                  <a:txBody>
                    <a:bodyPr/>
                    <a:lstStyle/>
                    <a:p>
                      <a:r>
                        <a:rPr lang="en-US" sz="1400" dirty="0" smtClean="0"/>
                        <a:t>RM-ODP</a:t>
                      </a:r>
                      <a:endParaRPr lang="ru-RU" sz="1400" dirty="0" smtClean="0"/>
                    </a:p>
                    <a:p>
                      <a:r>
                        <a:rPr lang="en-US" sz="1400" dirty="0" smtClean="0"/>
                        <a:t>CORBA</a:t>
                      </a:r>
                    </a:p>
                    <a:p>
                      <a:r>
                        <a:rPr lang="en-US" sz="1400" dirty="0" smtClean="0"/>
                        <a:t>Java RMI</a:t>
                      </a:r>
                    </a:p>
                    <a:p>
                      <a:r>
                        <a:rPr lang="en-US" sz="1400" dirty="0" smtClean="0"/>
                        <a:t>COM/DCOM</a:t>
                      </a:r>
                      <a:r>
                        <a:rPr lang="en-US" sz="1400" baseline="0" dirty="0" smtClean="0"/>
                        <a:t> (Microsoft)</a:t>
                      </a:r>
                      <a:endParaRPr lang="ru-RU" sz="1400" dirty="0"/>
                    </a:p>
                  </a:txBody>
                  <a:tcPr/>
                </a:tc>
              </a:tr>
              <a:tr h="370840">
                <a:tc>
                  <a:txBody>
                    <a:bodyPr/>
                    <a:lstStyle/>
                    <a:p>
                      <a:r>
                        <a:rPr lang="ru-RU" sz="1400" dirty="0" smtClean="0"/>
                        <a:t>Распределенные объекты</a:t>
                      </a:r>
                      <a:endParaRPr lang="ru-RU" sz="1400" dirty="0"/>
                    </a:p>
                  </a:txBody>
                  <a:tcPr/>
                </a:tc>
                <a:tc>
                  <a:txBody>
                    <a:bodyPr/>
                    <a:lstStyle/>
                    <a:p>
                      <a:r>
                        <a:rPr lang="ru-RU" sz="1400" dirty="0" smtClean="0"/>
                        <a:t>Легковесные компоненты</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Легковесные компоненты</a:t>
                      </a:r>
                    </a:p>
                    <a:p>
                      <a:r>
                        <a:rPr lang="ru-RU" sz="1400" dirty="0" smtClean="0"/>
                        <a:t>Сервера приложений</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Сервера приложений</a:t>
                      </a: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Сервера приложений</a:t>
                      </a:r>
                      <a:endParaRPr lang="en-US" sz="1400" dirty="0" smtClean="0"/>
                    </a:p>
                  </a:txBody>
                  <a:tcPr/>
                </a:tc>
                <a:tc>
                  <a:txBody>
                    <a:bodyPr/>
                    <a:lstStyle/>
                    <a:p>
                      <a:r>
                        <a:rPr lang="en-US" sz="1400" dirty="0" smtClean="0"/>
                        <a:t>Fractal</a:t>
                      </a:r>
                    </a:p>
                    <a:p>
                      <a:r>
                        <a:rPr lang="en-US" sz="1400" dirty="0" err="1" smtClean="0"/>
                        <a:t>OpenCOM</a:t>
                      </a:r>
                      <a:endParaRPr lang="en-US" sz="1400" dirty="0" smtClean="0"/>
                    </a:p>
                    <a:p>
                      <a:r>
                        <a:rPr lang="en-US" sz="1400" dirty="0" smtClean="0"/>
                        <a:t>Sun</a:t>
                      </a:r>
                      <a:r>
                        <a:rPr lang="en-US" sz="1400" baseline="0" dirty="0" smtClean="0"/>
                        <a:t> EJB</a:t>
                      </a:r>
                    </a:p>
                    <a:p>
                      <a:r>
                        <a:rPr lang="en-US" sz="1400" baseline="0" dirty="0" smtClean="0"/>
                        <a:t>CORBA Component Model</a:t>
                      </a:r>
                    </a:p>
                    <a:p>
                      <a:r>
                        <a:rPr lang="en-US" sz="1400" baseline="0" dirty="0" err="1" smtClean="0"/>
                        <a:t>JBoss</a:t>
                      </a:r>
                      <a:endParaRPr lang="ru-RU" sz="1400" dirty="0"/>
                    </a:p>
                  </a:txBody>
                  <a:tcPr/>
                </a:tc>
              </a:tr>
              <a:tr h="370840">
                <a:tc>
                  <a:txBody>
                    <a:bodyPr/>
                    <a:lstStyle/>
                    <a:p>
                      <a:r>
                        <a:rPr lang="ru-RU" sz="1400" dirty="0" smtClean="0"/>
                        <a:t>Системы</a:t>
                      </a:r>
                      <a:r>
                        <a:rPr lang="ru-RU" sz="1400" baseline="0" dirty="0" smtClean="0"/>
                        <a:t> публикации/подписки</a:t>
                      </a:r>
                      <a:endParaRPr lang="ru-RU" sz="1400" dirty="0"/>
                    </a:p>
                  </a:txBody>
                  <a:tcPr/>
                </a:tc>
                <a:tc>
                  <a:txBody>
                    <a:bodyPr/>
                    <a:lstStyle/>
                    <a:p>
                      <a:r>
                        <a:rPr lang="en-US" sz="1400" dirty="0" smtClean="0"/>
                        <a:t>-</a:t>
                      </a:r>
                    </a:p>
                    <a:p>
                      <a:endParaRPr lang="ru-RU" sz="1400" dirty="0" smtClean="0"/>
                    </a:p>
                    <a:p>
                      <a:r>
                        <a:rPr lang="en-US" sz="1400" dirty="0" smtClean="0"/>
                        <a:t>-</a:t>
                      </a:r>
                    </a:p>
                    <a:p>
                      <a:r>
                        <a:rPr lang="en-US" sz="1400" dirty="0" smtClean="0"/>
                        <a:t>-</a:t>
                      </a:r>
                    </a:p>
                  </a:txBody>
                  <a:tcPr/>
                </a:tc>
                <a:tc>
                  <a:txBody>
                    <a:bodyPr/>
                    <a:lstStyle/>
                    <a:p>
                      <a:r>
                        <a:rPr lang="en-US" sz="1400" dirty="0" smtClean="0"/>
                        <a:t>CORBA</a:t>
                      </a:r>
                      <a:r>
                        <a:rPr lang="ru-RU" sz="1400" dirty="0" smtClean="0"/>
                        <a:t> </a:t>
                      </a:r>
                      <a:r>
                        <a:rPr lang="en-US" sz="1400" dirty="0" smtClean="0"/>
                        <a:t>Event</a:t>
                      </a:r>
                      <a:r>
                        <a:rPr lang="en-US" sz="1400" baseline="0" dirty="0" smtClean="0"/>
                        <a:t> Service (</a:t>
                      </a:r>
                      <a:r>
                        <a:rPr lang="ru-RU" sz="1400" baseline="0" dirty="0" err="1" smtClean="0"/>
                        <a:t>синхр</a:t>
                      </a:r>
                      <a:r>
                        <a:rPr lang="ru-RU" sz="1400" baseline="0" dirty="0" smtClean="0"/>
                        <a:t>. вызов  </a:t>
                      </a:r>
                      <a:r>
                        <a:rPr lang="ru-RU" sz="1400" baseline="0" dirty="0" err="1" smtClean="0"/>
                        <a:t>операцции</a:t>
                      </a:r>
                      <a:r>
                        <a:rPr lang="ru-RU" sz="1400" baseline="0" dirty="0" smtClean="0"/>
                        <a:t> объекта)</a:t>
                      </a:r>
                      <a:endParaRPr lang="en-US" sz="1400" baseline="0" dirty="0" smtClean="0"/>
                    </a:p>
                    <a:p>
                      <a:r>
                        <a:rPr lang="en-US" sz="1400" baseline="0" dirty="0" smtClean="0"/>
                        <a:t>Scribe</a:t>
                      </a:r>
                    </a:p>
                    <a:p>
                      <a:r>
                        <a:rPr lang="en-US" sz="1400" baseline="0" dirty="0" smtClean="0"/>
                        <a:t>JMS </a:t>
                      </a:r>
                      <a:r>
                        <a:rPr lang="ru-RU" sz="1400" baseline="0" dirty="0" smtClean="0"/>
                        <a:t>(</a:t>
                      </a:r>
                      <a:r>
                        <a:rPr lang="en-US" sz="1400" baseline="0" dirty="0" smtClean="0"/>
                        <a:t>Java Message Service)</a:t>
                      </a:r>
                      <a:endParaRPr lang="ru-RU" sz="1400" dirty="0"/>
                    </a:p>
                  </a:txBody>
                  <a:tcPr/>
                </a:tc>
              </a:tr>
              <a:tr h="370840">
                <a:tc>
                  <a:txBody>
                    <a:bodyPr/>
                    <a:lstStyle/>
                    <a:p>
                      <a:r>
                        <a:rPr lang="ru-RU" sz="1400" dirty="0" smtClean="0"/>
                        <a:t>Очередь</a:t>
                      </a:r>
                      <a:r>
                        <a:rPr lang="ru-RU" sz="1400" baseline="0" dirty="0" smtClean="0"/>
                        <a:t> сообщений</a:t>
                      </a:r>
                      <a:endParaRPr lang="ru-RU" sz="1400" dirty="0"/>
                    </a:p>
                  </a:txBody>
                  <a:tcPr/>
                </a:tc>
                <a:tc>
                  <a:txBody>
                    <a:bodyPr/>
                    <a:lstStyle/>
                    <a:p>
                      <a:r>
                        <a:rPr lang="en-US" sz="1400" dirty="0" smtClean="0"/>
                        <a:t>-</a:t>
                      </a:r>
                    </a:p>
                    <a:p>
                      <a:r>
                        <a:rPr lang="en-US" sz="1400" dirty="0" smtClean="0"/>
                        <a:t>-</a:t>
                      </a:r>
                      <a:endParaRPr lang="ru-RU"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JMS </a:t>
                      </a:r>
                      <a:r>
                        <a:rPr lang="ru-RU" sz="1400" baseline="0" dirty="0" smtClean="0"/>
                        <a:t>(</a:t>
                      </a:r>
                      <a:r>
                        <a:rPr lang="en-US" sz="1400" baseline="0" dirty="0" smtClean="0"/>
                        <a:t>Java Message Service)</a:t>
                      </a:r>
                      <a:endParaRPr lang="ru-RU" sz="1400" dirty="0" smtClean="0"/>
                    </a:p>
                    <a:p>
                      <a:r>
                        <a:rPr lang="en-US" sz="1400" dirty="0" err="1" smtClean="0"/>
                        <a:t>Websphere</a:t>
                      </a:r>
                      <a:r>
                        <a:rPr lang="en-US" sz="1400" dirty="0" smtClean="0"/>
                        <a:t> MQ</a:t>
                      </a:r>
                      <a:endParaRPr lang="ru-RU" sz="1400" dirty="0"/>
                    </a:p>
                  </a:txBody>
                  <a:tcPr/>
                </a:tc>
              </a:tr>
              <a:tr h="370840">
                <a:tc>
                  <a:txBody>
                    <a:bodyPr/>
                    <a:lstStyle/>
                    <a:p>
                      <a:r>
                        <a:rPr lang="en-US" sz="1400" dirty="0" smtClean="0"/>
                        <a:t>Web-</a:t>
                      </a:r>
                      <a:r>
                        <a:rPr lang="ru-RU" sz="1400" dirty="0" smtClean="0"/>
                        <a:t>сервисы</a:t>
                      </a:r>
                      <a:endParaRPr lang="ru-RU" sz="1400" dirty="0"/>
                    </a:p>
                  </a:txBody>
                  <a:tcPr/>
                </a:tc>
                <a:tc>
                  <a:txBody>
                    <a:bodyPr/>
                    <a:lstStyle/>
                    <a:p>
                      <a:r>
                        <a:rPr lang="en-US" sz="1400" dirty="0" smtClean="0"/>
                        <a:t>Web</a:t>
                      </a:r>
                      <a:r>
                        <a:rPr lang="en-US" sz="1400" baseline="0" dirty="0" smtClean="0"/>
                        <a:t> services</a:t>
                      </a:r>
                    </a:p>
                    <a:p>
                      <a:r>
                        <a:rPr lang="en-US" sz="1400" baseline="0" dirty="0" smtClean="0"/>
                        <a:t>Grid </a:t>
                      </a:r>
                      <a:r>
                        <a:rPr lang="en-US" sz="1400" baseline="0" dirty="0" err="1" smtClean="0"/>
                        <a:t>servoces</a:t>
                      </a:r>
                      <a:endParaRPr lang="ru-RU" sz="1400" dirty="0"/>
                    </a:p>
                  </a:txBody>
                  <a:tcPr/>
                </a:tc>
                <a:tc>
                  <a:txBody>
                    <a:bodyPr/>
                    <a:lstStyle/>
                    <a:p>
                      <a:r>
                        <a:rPr lang="en-US" sz="1400" dirty="0" smtClean="0"/>
                        <a:t>Apache Axis</a:t>
                      </a:r>
                    </a:p>
                    <a:p>
                      <a:r>
                        <a:rPr lang="en-US" sz="1400" dirty="0" smtClean="0"/>
                        <a:t>The </a:t>
                      </a:r>
                      <a:r>
                        <a:rPr lang="en-US" sz="1400" dirty="0" err="1" smtClean="0"/>
                        <a:t>Globus</a:t>
                      </a:r>
                      <a:r>
                        <a:rPr lang="en-US" sz="1400" dirty="0" smtClean="0"/>
                        <a:t> Toolkit</a:t>
                      </a:r>
                      <a:endParaRPr lang="ru-RU" sz="1400" dirty="0"/>
                    </a:p>
                  </a:txBody>
                  <a:tcPr/>
                </a:tc>
              </a:tr>
              <a:tr h="370840">
                <a:tc>
                  <a:txBody>
                    <a:bodyPr/>
                    <a:lstStyle/>
                    <a:p>
                      <a:r>
                        <a:rPr lang="ru-RU" sz="1400" dirty="0" smtClean="0"/>
                        <a:t>Системы</a:t>
                      </a:r>
                      <a:r>
                        <a:rPr lang="ru-RU" sz="1400" baseline="0" dirty="0" smtClean="0"/>
                        <a:t> Р2Р</a:t>
                      </a:r>
                      <a:endParaRPr lang="ru-RU" sz="1400" dirty="0"/>
                    </a:p>
                  </a:txBody>
                  <a:tcPr/>
                </a:tc>
                <a:tc>
                  <a:txBody>
                    <a:bodyPr/>
                    <a:lstStyle/>
                    <a:p>
                      <a:r>
                        <a:rPr lang="en-US" sz="1400" dirty="0" smtClean="0"/>
                        <a:t>Routing</a:t>
                      </a:r>
                      <a:r>
                        <a:rPr lang="en-US" sz="1400" baseline="0" dirty="0" smtClean="0"/>
                        <a:t> overlays</a:t>
                      </a:r>
                    </a:p>
                    <a:p>
                      <a:r>
                        <a:rPr lang="en-US" sz="1400" baseline="0" dirty="0" smtClean="0"/>
                        <a:t>Application-specific</a:t>
                      </a:r>
                      <a:endParaRPr lang="ru-RU" sz="1400" dirty="0"/>
                    </a:p>
                  </a:txBody>
                  <a:tcPr/>
                </a:tc>
                <a:tc>
                  <a:txBody>
                    <a:bodyPr/>
                    <a:lstStyle/>
                    <a:p>
                      <a:r>
                        <a:rPr lang="en-US" sz="1400" dirty="0" smtClean="0"/>
                        <a:t>Pastry</a:t>
                      </a:r>
                    </a:p>
                    <a:p>
                      <a:r>
                        <a:rPr lang="en-US" sz="1400" dirty="0" err="1" smtClean="0"/>
                        <a:t>Bittorrent</a:t>
                      </a:r>
                      <a:endParaRPr lang="ru-RU" sz="1400" dirty="0"/>
                    </a:p>
                  </a:txBody>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14290"/>
            <a:ext cx="8686800" cy="838200"/>
          </a:xfrm>
        </p:spPr>
        <p:txBody>
          <a:bodyPr>
            <a:noAutofit/>
          </a:bodyPr>
          <a:lstStyle/>
          <a:p>
            <a:r>
              <a:rPr lang="ru-RU" sz="2800" dirty="0" smtClean="0"/>
              <a:t>Примеры использования ПО промежуточного слоя </a:t>
            </a:r>
            <a:endParaRPr lang="ru-RU" sz="2800" dirty="0"/>
          </a:p>
        </p:txBody>
      </p:sp>
      <p:sp>
        <p:nvSpPr>
          <p:cNvPr id="3" name="Содержимое 2"/>
          <p:cNvSpPr>
            <a:spLocks noGrp="1"/>
          </p:cNvSpPr>
          <p:nvPr>
            <p:ph idx="1"/>
          </p:nvPr>
        </p:nvSpPr>
        <p:spPr>
          <a:xfrm>
            <a:off x="304800" y="1554163"/>
            <a:ext cx="8686800" cy="1517647"/>
          </a:xfrm>
        </p:spPr>
        <p:txBody>
          <a:bodyPr/>
          <a:lstStyle/>
          <a:p>
            <a:r>
              <a:rPr lang="ru-RU" b="1" dirty="0" smtClean="0"/>
              <a:t>Промежуточное ПО изолирует логику приложений от уровня сетевого взаимодействия и ОС</a:t>
            </a:r>
            <a:endParaRPr lang="ru-RU" dirty="0" smtClean="0"/>
          </a:p>
        </p:txBody>
      </p:sp>
      <p:pic>
        <p:nvPicPr>
          <p:cNvPr id="4" name="Picture 2"/>
          <p:cNvPicPr>
            <a:picLocks noChangeAspect="1" noChangeArrowheads="1"/>
          </p:cNvPicPr>
          <p:nvPr/>
        </p:nvPicPr>
        <p:blipFill>
          <a:blip r:embed="rId2" cstate="print"/>
          <a:srcRect/>
          <a:stretch>
            <a:fillRect/>
          </a:stretch>
        </p:blipFill>
        <p:spPr bwMode="auto">
          <a:xfrm>
            <a:off x="857224" y="3286124"/>
            <a:ext cx="6506062" cy="257176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Мониторы обработки транзакций</a:t>
            </a:r>
            <a:br>
              <a:rPr lang="ru-RU" b="1" dirty="0" smtClean="0"/>
            </a:br>
            <a:endParaRPr lang="ru-RU" dirty="0"/>
          </a:p>
        </p:txBody>
      </p:sp>
      <p:sp>
        <p:nvSpPr>
          <p:cNvPr id="3" name="Содержимое 2"/>
          <p:cNvSpPr>
            <a:spLocks noGrp="1"/>
          </p:cNvSpPr>
          <p:nvPr>
            <p:ph idx="1"/>
          </p:nvPr>
        </p:nvSpPr>
        <p:spPr>
          <a:xfrm>
            <a:off x="3857620" y="1285860"/>
            <a:ext cx="5133980" cy="4875233"/>
          </a:xfrm>
        </p:spPr>
        <p:txBody>
          <a:bodyPr/>
          <a:lstStyle/>
          <a:p>
            <a:r>
              <a:rPr lang="ru-RU" sz="1600" dirty="0" smtClean="0"/>
              <a:t>Мониторы обработки транзакций (</a:t>
            </a:r>
            <a:r>
              <a:rPr lang="ru-RU" sz="1600" dirty="0" err="1" smtClean="0"/>
              <a:t>transaction</a:t>
            </a:r>
            <a:r>
              <a:rPr lang="ru-RU" sz="1600" dirty="0" smtClean="0"/>
              <a:t> </a:t>
            </a:r>
            <a:r>
              <a:rPr lang="ru-RU" sz="1600" dirty="0" err="1" smtClean="0"/>
              <a:t>processing</a:t>
            </a:r>
            <a:r>
              <a:rPr lang="ru-RU" sz="1600" dirty="0" smtClean="0"/>
              <a:t> - TP) активно использовались на </a:t>
            </a:r>
            <a:r>
              <a:rPr lang="ru-RU" sz="1600" dirty="0" err="1" smtClean="0"/>
              <a:t>мэйнфреймах</a:t>
            </a:r>
            <a:r>
              <a:rPr lang="ru-RU" sz="1600" dirty="0" smtClean="0"/>
              <a:t> для реализации банковских, страховых и других </a:t>
            </a:r>
            <a:r>
              <a:rPr lang="ru-RU" sz="1600" dirty="0" err="1" smtClean="0"/>
              <a:t>высококритичных</a:t>
            </a:r>
            <a:r>
              <a:rPr lang="ru-RU" sz="1600" dirty="0" smtClean="0"/>
              <a:t> систем. К середине 90-х вместе с миграцией таких приложений в среду клиент-сервер на базе UNIX и </a:t>
            </a:r>
            <a:r>
              <a:rPr lang="ru-RU" sz="1600" dirty="0" err="1" smtClean="0"/>
              <a:t>Windows</a:t>
            </a:r>
            <a:r>
              <a:rPr lang="ru-RU" sz="1600" dirty="0" smtClean="0"/>
              <a:t> NT, старые </a:t>
            </a:r>
            <a:r>
              <a:rPr lang="ru-RU" sz="1600" dirty="0" err="1" smtClean="0"/>
              <a:t>ТР-мониторы</a:t>
            </a:r>
            <a:r>
              <a:rPr lang="ru-RU" sz="1600" dirty="0" smtClean="0"/>
              <a:t>, такие как IBM CICS и IMS или </a:t>
            </a:r>
            <a:r>
              <a:rPr lang="ru-RU" sz="1600" dirty="0" err="1" smtClean="0"/>
              <a:t>Digital</a:t>
            </a:r>
            <a:r>
              <a:rPr lang="ru-RU" sz="1600" dirty="0" smtClean="0"/>
              <a:t> </a:t>
            </a:r>
            <a:r>
              <a:rPr lang="ru-RU" sz="1600" dirty="0" err="1" smtClean="0"/>
              <a:t>ACMSxp</a:t>
            </a:r>
            <a:r>
              <a:rPr lang="ru-RU" sz="1600" dirty="0" smtClean="0"/>
              <a:t> стали переноситься на новые платформы. Одновременно появились разработки для UNIX.</a:t>
            </a:r>
          </a:p>
          <a:p>
            <a:r>
              <a:rPr lang="ru-RU" sz="1600" dirty="0" smtClean="0"/>
              <a:t>Первоначально основной задачей </a:t>
            </a:r>
            <a:r>
              <a:rPr lang="ru-RU" sz="1600" dirty="0" err="1" smtClean="0"/>
              <a:t>ТР-монитора</a:t>
            </a:r>
            <a:r>
              <a:rPr lang="ru-RU" sz="1600" dirty="0" smtClean="0"/>
              <a:t> в среде клиент-сервер было сокращение числа соединений клиентских систем с базами данных. При непосредственном обращении клиента к серверу базы данных для каждого клиента устанавливается соединение с СУБД, которое порождает запуск отдельного процесса UNIX. </a:t>
            </a:r>
            <a:r>
              <a:rPr lang="ru-RU" sz="1600" dirty="0" err="1" smtClean="0"/>
              <a:t>ТР-мониторы</a:t>
            </a:r>
            <a:r>
              <a:rPr lang="ru-RU" sz="1600" dirty="0" smtClean="0"/>
              <a:t> брали на себя роль концентратора таких соединений, становясь посредником между клиентом и сервером базы данных.</a:t>
            </a:r>
          </a:p>
          <a:p>
            <a:endParaRPr lang="ru-RU" sz="1600" dirty="0"/>
          </a:p>
        </p:txBody>
      </p:sp>
      <p:pic>
        <p:nvPicPr>
          <p:cNvPr id="4" name="Picture 3"/>
          <p:cNvPicPr>
            <a:picLocks noChangeAspect="1" noChangeArrowheads="1"/>
          </p:cNvPicPr>
          <p:nvPr/>
        </p:nvPicPr>
        <p:blipFill>
          <a:blip r:embed="rId2" cstate="print"/>
          <a:srcRect/>
          <a:stretch>
            <a:fillRect/>
          </a:stretch>
        </p:blipFill>
        <p:spPr bwMode="auto">
          <a:xfrm>
            <a:off x="357158" y="1428736"/>
            <a:ext cx="3426657" cy="3500462"/>
          </a:xfrm>
          <a:prstGeom prst="rect">
            <a:avLst/>
          </a:prstGeom>
          <a:noFill/>
          <a:ln w="9525">
            <a:noFill/>
            <a:miter lim="800000"/>
            <a:headEnd/>
            <a:tailEnd/>
          </a:ln>
          <a:effectLst/>
        </p:spPr>
      </p:pic>
      <p:sp>
        <p:nvSpPr>
          <p:cNvPr id="5" name="Прямоугольник 4"/>
          <p:cNvSpPr/>
          <p:nvPr/>
        </p:nvSpPr>
        <p:spPr>
          <a:xfrm>
            <a:off x="214282" y="5143512"/>
            <a:ext cx="3929090" cy="1384995"/>
          </a:xfrm>
          <a:prstGeom prst="rect">
            <a:avLst/>
          </a:prstGeom>
        </p:spPr>
        <p:txBody>
          <a:bodyPr wrap="square">
            <a:spAutoFit/>
          </a:bodyPr>
          <a:lstStyle/>
          <a:p>
            <a:r>
              <a:rPr lang="ru-RU" sz="1400" dirty="0" smtClean="0"/>
              <a:t>Каждая транзакция - это законченный блок обращений к ресурсу (как правило, базе данных) и некоторых действий над ним, для которого гарантируется выполнение четырех условий, так называемых свойств ACID (</a:t>
            </a:r>
            <a:r>
              <a:rPr lang="ru-RU" sz="1400" dirty="0" err="1" smtClean="0"/>
              <a:t>Atomicity</a:t>
            </a:r>
            <a:r>
              <a:rPr lang="ru-RU" sz="1400" dirty="0" smtClean="0"/>
              <a:t>, </a:t>
            </a:r>
            <a:r>
              <a:rPr lang="ru-RU" sz="1400" dirty="0" err="1" smtClean="0"/>
              <a:t>Consistency</a:t>
            </a:r>
            <a:r>
              <a:rPr lang="ru-RU" sz="1400" dirty="0" smtClean="0"/>
              <a:t>, </a:t>
            </a:r>
            <a:r>
              <a:rPr lang="ru-RU" sz="1400" dirty="0" err="1" smtClean="0"/>
              <a:t>Isolation</a:t>
            </a:r>
            <a:r>
              <a:rPr lang="ru-RU" sz="1400" dirty="0" smtClean="0"/>
              <a:t>, </a:t>
            </a:r>
            <a:r>
              <a:rPr lang="ru-RU" sz="1400" dirty="0" err="1" smtClean="0"/>
              <a:t>Durability</a:t>
            </a:r>
            <a:r>
              <a:rPr lang="ru-RU" sz="1400" dirty="0" smtClean="0"/>
              <a:t>).</a:t>
            </a:r>
            <a:endParaRPr lang="ru-RU"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14290"/>
            <a:ext cx="8686800" cy="838200"/>
          </a:xfrm>
        </p:spPr>
        <p:txBody>
          <a:bodyPr>
            <a:normAutofit/>
          </a:bodyPr>
          <a:lstStyle/>
          <a:p>
            <a:r>
              <a:rPr lang="ru-RU" sz="2400" dirty="0" smtClean="0"/>
              <a:t>Промежуточное ПО, ориентированное на обработку сообщений (</a:t>
            </a:r>
            <a:r>
              <a:rPr lang="ru-RU" sz="2400" dirty="0" err="1" smtClean="0"/>
              <a:t>Message</a:t>
            </a:r>
            <a:r>
              <a:rPr lang="ru-RU" sz="2400" dirty="0" smtClean="0"/>
              <a:t> </a:t>
            </a:r>
            <a:r>
              <a:rPr lang="ru-RU" sz="2400" dirty="0" err="1" smtClean="0"/>
              <a:t>Oriented</a:t>
            </a:r>
            <a:r>
              <a:rPr lang="ru-RU" sz="2400" dirty="0" smtClean="0"/>
              <a:t> </a:t>
            </a:r>
            <a:r>
              <a:rPr lang="ru-RU" sz="2400" dirty="0" err="1" smtClean="0"/>
              <a:t>Middleware</a:t>
            </a:r>
            <a:r>
              <a:rPr lang="ru-RU" sz="2400" dirty="0" smtClean="0"/>
              <a:t> - MOM)</a:t>
            </a:r>
            <a:endParaRPr lang="ru-RU" sz="2400" dirty="0"/>
          </a:p>
        </p:txBody>
      </p:sp>
      <p:sp>
        <p:nvSpPr>
          <p:cNvPr id="3" name="Содержимое 2"/>
          <p:cNvSpPr>
            <a:spLocks noGrp="1"/>
          </p:cNvSpPr>
          <p:nvPr>
            <p:ph idx="1"/>
          </p:nvPr>
        </p:nvSpPr>
        <p:spPr>
          <a:xfrm>
            <a:off x="304800" y="1554163"/>
            <a:ext cx="8686800" cy="2303465"/>
          </a:xfrm>
        </p:spPr>
        <p:txBody>
          <a:bodyPr/>
          <a:lstStyle/>
          <a:p>
            <a:r>
              <a:rPr lang="ru-RU" sz="1600" dirty="0" smtClean="0"/>
              <a:t>МОМ реализует скорее равноправные (</a:t>
            </a:r>
            <a:r>
              <a:rPr lang="ru-RU" sz="1600" dirty="0" err="1" smtClean="0"/>
              <a:t>peer-to-peer</a:t>
            </a:r>
            <a:r>
              <a:rPr lang="ru-RU" sz="1600" dirty="0" smtClean="0"/>
              <a:t>), чем подчиненные (клиент-сервер) отношения между модулями приложениями. МОМ можно считать и наиболее гибкой категорией MW, поскольку системы этого типа поддерживают как синхронные, так и асинхронные коммуникации на базе сетевых протоколов с установлением и без установления соединения. По способу обмена сообщениями все продукты МОМ разбиваются на три подгруппы: </a:t>
            </a:r>
          </a:p>
          <a:p>
            <a:pPr lvl="1"/>
            <a:r>
              <a:rPr lang="ru-RU" sz="1200" dirty="0" smtClean="0"/>
              <a:t>передача сообщений, </a:t>
            </a:r>
          </a:p>
          <a:p>
            <a:pPr lvl="1"/>
            <a:r>
              <a:rPr lang="ru-RU" sz="1200" dirty="0" smtClean="0"/>
              <a:t>очереди сообщений, </a:t>
            </a:r>
          </a:p>
          <a:p>
            <a:pPr lvl="1"/>
            <a:r>
              <a:rPr lang="ru-RU" sz="1200" dirty="0" smtClean="0"/>
              <a:t>подписка/публикация.</a:t>
            </a:r>
            <a:endParaRPr lang="ru-RU" sz="1200" dirty="0"/>
          </a:p>
        </p:txBody>
      </p:sp>
      <p:pic>
        <p:nvPicPr>
          <p:cNvPr id="183298" name="Picture 2"/>
          <p:cNvPicPr>
            <a:picLocks noChangeAspect="1" noChangeArrowheads="1"/>
          </p:cNvPicPr>
          <p:nvPr/>
        </p:nvPicPr>
        <p:blipFill>
          <a:blip r:embed="rId2" cstate="print"/>
          <a:srcRect/>
          <a:stretch>
            <a:fillRect/>
          </a:stretch>
        </p:blipFill>
        <p:spPr bwMode="auto">
          <a:xfrm>
            <a:off x="142844" y="3857628"/>
            <a:ext cx="4522169" cy="1714512"/>
          </a:xfrm>
          <a:prstGeom prst="rect">
            <a:avLst/>
          </a:prstGeom>
          <a:noFill/>
          <a:ln w="9525">
            <a:noFill/>
            <a:miter lim="800000"/>
            <a:headEnd/>
            <a:tailEnd/>
          </a:ln>
          <a:effectLst/>
        </p:spPr>
      </p:pic>
      <p:sp>
        <p:nvSpPr>
          <p:cNvPr id="5" name="Прямоугольник 4"/>
          <p:cNvSpPr/>
          <p:nvPr/>
        </p:nvSpPr>
        <p:spPr>
          <a:xfrm>
            <a:off x="4857752" y="3000372"/>
            <a:ext cx="4286248" cy="2246769"/>
          </a:xfrm>
          <a:prstGeom prst="rect">
            <a:avLst/>
          </a:prstGeom>
        </p:spPr>
        <p:txBody>
          <a:bodyPr wrap="square">
            <a:spAutoFit/>
          </a:bodyPr>
          <a:lstStyle/>
          <a:p>
            <a:r>
              <a:rPr lang="ru-RU" sz="1400" dirty="0" smtClean="0"/>
              <a:t>Большая часть МОМ-систем реализует асинхронный механизм очередей сообщений (</a:t>
            </a:r>
            <a:r>
              <a:rPr lang="ru-RU" sz="1400" dirty="0" err="1" smtClean="0"/>
              <a:t>message</a:t>
            </a:r>
            <a:r>
              <a:rPr lang="ru-RU" sz="1400" dirty="0" smtClean="0"/>
              <a:t> </a:t>
            </a:r>
            <a:r>
              <a:rPr lang="ru-RU" sz="1400" dirty="0" err="1" smtClean="0"/>
              <a:t>queuing</a:t>
            </a:r>
            <a:r>
              <a:rPr lang="ru-RU" sz="1400" dirty="0" smtClean="0"/>
              <a:t>, MQ). В отличие от передачи сообщений, эта модель межпрограммного взаимодействия не требует поддержки непосредственного соединения одного прикладного модуля с другим, но гарантирует доставку сообщения даже в том случае, если программа-адресат в данный момент не доступна. </a:t>
            </a:r>
            <a:endParaRPr lang="ru-RU" sz="1400" dirty="0"/>
          </a:p>
        </p:txBody>
      </p:sp>
      <p:sp>
        <p:nvSpPr>
          <p:cNvPr id="6" name="Прямоугольник 5"/>
          <p:cNvSpPr/>
          <p:nvPr/>
        </p:nvSpPr>
        <p:spPr>
          <a:xfrm>
            <a:off x="428596" y="5565338"/>
            <a:ext cx="8501122" cy="1077218"/>
          </a:xfrm>
          <a:prstGeom prst="rect">
            <a:avLst/>
          </a:prstGeom>
        </p:spPr>
        <p:txBody>
          <a:bodyPr wrap="square">
            <a:spAutoFit/>
          </a:bodyPr>
          <a:lstStyle/>
          <a:p>
            <a:r>
              <a:rPr lang="ru-RU" sz="1600" dirty="0" smtClean="0"/>
              <a:t>Программа-отправитель передает сообщение MQ-системе и продолжает выполнение. Сообщение помещается в локальное промежуточное хранилище - очередь сообщений, размещенную в оперативной памяти или на диске, откуда оно может быть немедленно или через какое-то время передано программе-получателю </a:t>
            </a:r>
            <a:endParaRPr lang="ru-RU" sz="1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smtClean="0"/>
              <a:t>Корпоративный сервер приложений</a:t>
            </a:r>
            <a:endParaRPr lang="ru-RU" dirty="0"/>
          </a:p>
        </p:txBody>
      </p:sp>
      <p:sp>
        <p:nvSpPr>
          <p:cNvPr id="3" name="Содержимое 2"/>
          <p:cNvSpPr>
            <a:spLocks noGrp="1"/>
          </p:cNvSpPr>
          <p:nvPr>
            <p:ph idx="1"/>
          </p:nvPr>
        </p:nvSpPr>
        <p:spPr>
          <a:xfrm>
            <a:off x="4357686" y="1554163"/>
            <a:ext cx="4633914" cy="4525962"/>
          </a:xfrm>
        </p:spPr>
        <p:txBody>
          <a:bodyPr/>
          <a:lstStyle/>
          <a:p>
            <a:pPr>
              <a:buClr>
                <a:schemeClr val="tx2"/>
              </a:buClr>
              <a:buFont typeface="Wingdings" pitchFamily="2" charset="2"/>
              <a:buChar char="Ø"/>
            </a:pPr>
            <a:r>
              <a:rPr lang="ru-RU" sz="1600" dirty="0" smtClean="0"/>
              <a:t>Появление серверов приложений как отдельных готовых решений связано и с бурным вторжением </a:t>
            </a:r>
            <a:r>
              <a:rPr lang="ru-RU" sz="1600" dirty="0" err="1" smtClean="0"/>
              <a:t>Web</a:t>
            </a:r>
            <a:r>
              <a:rPr lang="ru-RU" sz="1600" dirty="0" smtClean="0"/>
              <a:t> в сферу корпоративных </a:t>
            </a:r>
            <a:r>
              <a:rPr lang="ru-RU" sz="1600" dirty="0" err="1" smtClean="0"/>
              <a:t>высококритичных</a:t>
            </a:r>
            <a:r>
              <a:rPr lang="ru-RU" sz="1600" dirty="0" smtClean="0"/>
              <a:t> систем.</a:t>
            </a:r>
          </a:p>
          <a:p>
            <a:pPr>
              <a:buClr>
                <a:schemeClr val="tx2"/>
              </a:buClr>
              <a:buFont typeface="Wingdings" pitchFamily="2" charset="2"/>
              <a:buChar char="Ø"/>
            </a:pPr>
            <a:r>
              <a:rPr lang="ru-RU" sz="1600" dirty="0" smtClean="0"/>
              <a:t>Серверы приложений являются одной из ключевых составляющих IT-инфраструктуры значительной части современных крупных предприятий.</a:t>
            </a:r>
          </a:p>
          <a:p>
            <a:pPr>
              <a:buClr>
                <a:schemeClr val="tx2"/>
              </a:buClr>
              <a:buFont typeface="Wingdings" pitchFamily="2" charset="2"/>
              <a:buChar char="Ø"/>
            </a:pPr>
            <a:r>
              <a:rPr lang="ru-RU" sz="1600" dirty="0" smtClean="0"/>
              <a:t>Примеры серверов приложений от различных поставщиков:</a:t>
            </a:r>
          </a:p>
          <a:p>
            <a:pPr lvl="1">
              <a:buClr>
                <a:schemeClr val="tx2"/>
              </a:buClr>
              <a:buFont typeface="Wingdings" pitchFamily="2" charset="2"/>
              <a:buChar char="Ø"/>
            </a:pPr>
            <a:r>
              <a:rPr lang="en-US" sz="1400" dirty="0" smtClean="0"/>
              <a:t>   </a:t>
            </a:r>
            <a:r>
              <a:rPr lang="en-US" sz="1400" dirty="0" err="1" smtClean="0">
                <a:hlinkClick r:id="rId2"/>
              </a:rPr>
              <a:t>WebLogic</a:t>
            </a:r>
            <a:r>
              <a:rPr lang="en-US" sz="1400" dirty="0" smtClean="0">
                <a:hlinkClick r:id="rId2"/>
              </a:rPr>
              <a:t> Server 8.1 (BEA Systems)</a:t>
            </a:r>
            <a:endParaRPr lang="en-US" sz="1400" dirty="0" smtClean="0"/>
          </a:p>
          <a:p>
            <a:pPr lvl="1">
              <a:buClr>
                <a:schemeClr val="tx2"/>
              </a:buClr>
              <a:buFont typeface="Wingdings" pitchFamily="2" charset="2"/>
              <a:buChar char="Ø"/>
            </a:pPr>
            <a:r>
              <a:rPr lang="en-US" sz="1400" dirty="0" smtClean="0"/>
              <a:t>   </a:t>
            </a:r>
            <a:r>
              <a:rPr lang="en-US" sz="1400" dirty="0" smtClean="0">
                <a:hlinkClick r:id="rId3"/>
              </a:rPr>
              <a:t>Borland Enterprise Server (Borland Software Corporation)</a:t>
            </a:r>
            <a:endParaRPr lang="en-US" sz="1400" dirty="0" smtClean="0"/>
          </a:p>
          <a:p>
            <a:pPr lvl="1">
              <a:buClr>
                <a:schemeClr val="tx2"/>
              </a:buClr>
              <a:buFont typeface="Wingdings" pitchFamily="2" charset="2"/>
              <a:buChar char="Ø"/>
            </a:pPr>
            <a:r>
              <a:rPr lang="en-US" sz="1400" dirty="0" smtClean="0"/>
              <a:t>   </a:t>
            </a:r>
            <a:r>
              <a:rPr lang="en-US" sz="1400" dirty="0" err="1" smtClean="0">
                <a:hlinkClick r:id="rId4"/>
              </a:rPr>
              <a:t>WebSphere</a:t>
            </a:r>
            <a:r>
              <a:rPr lang="en-US" sz="1400" dirty="0" smtClean="0">
                <a:hlinkClick r:id="rId4"/>
              </a:rPr>
              <a:t> Application Server 5.0 (IBM)</a:t>
            </a:r>
            <a:endParaRPr lang="en-US" sz="1400" dirty="0" smtClean="0"/>
          </a:p>
          <a:p>
            <a:pPr lvl="1">
              <a:buClr>
                <a:schemeClr val="tx2"/>
              </a:buClr>
              <a:buFont typeface="Wingdings" pitchFamily="2" charset="2"/>
              <a:buChar char="Ø"/>
            </a:pPr>
            <a:r>
              <a:rPr lang="en-US" sz="1400" dirty="0" smtClean="0"/>
              <a:t>   </a:t>
            </a:r>
            <a:r>
              <a:rPr lang="ru-RU" sz="1400" dirty="0" smtClean="0">
                <a:hlinkClick r:id="rId5"/>
              </a:rPr>
              <a:t>Семейство серверов </a:t>
            </a:r>
            <a:r>
              <a:rPr lang="en-US" sz="1400" dirty="0" smtClean="0">
                <a:hlinkClick r:id="rId5"/>
              </a:rPr>
              <a:t>Microsoft Server System (Microsoft)</a:t>
            </a:r>
            <a:endParaRPr lang="en-US" sz="1400" dirty="0" smtClean="0"/>
          </a:p>
          <a:p>
            <a:pPr lvl="1">
              <a:buClr>
                <a:schemeClr val="tx2"/>
              </a:buClr>
              <a:buFont typeface="Wingdings" pitchFamily="2" charset="2"/>
              <a:buChar char="Ø"/>
            </a:pPr>
            <a:r>
              <a:rPr lang="en-US" sz="1400" dirty="0" smtClean="0"/>
              <a:t>   </a:t>
            </a:r>
            <a:r>
              <a:rPr lang="en-US" sz="1400" dirty="0" smtClean="0">
                <a:hlinkClick r:id="rId6"/>
              </a:rPr>
              <a:t>Oracle9i Application Server (Oracle Corporation)</a:t>
            </a:r>
            <a:endParaRPr lang="en-US" sz="1400" dirty="0" smtClean="0"/>
          </a:p>
          <a:p>
            <a:pPr lvl="1">
              <a:buClr>
                <a:schemeClr val="tx2"/>
              </a:buClr>
              <a:buFont typeface="Wingdings" pitchFamily="2" charset="2"/>
              <a:buChar char="Ø"/>
            </a:pPr>
            <a:r>
              <a:rPr lang="en-US" sz="1400" dirty="0" smtClean="0"/>
              <a:t>   </a:t>
            </a:r>
            <a:r>
              <a:rPr lang="en-US" sz="1400" dirty="0" smtClean="0">
                <a:hlinkClick r:id="rId7"/>
              </a:rPr>
              <a:t>Enterprise Application Server 4.2 (Sybase)</a:t>
            </a:r>
            <a:endParaRPr lang="en-US" sz="1400" dirty="0" smtClean="0"/>
          </a:p>
          <a:p>
            <a:pPr lvl="1">
              <a:buClr>
                <a:schemeClr val="tx2"/>
              </a:buClr>
              <a:buFont typeface="Wingdings" pitchFamily="2" charset="2"/>
              <a:buChar char="Ø"/>
            </a:pPr>
            <a:r>
              <a:rPr lang="en-US" sz="1400" dirty="0" smtClean="0"/>
              <a:t>   </a:t>
            </a:r>
            <a:r>
              <a:rPr lang="en-US" sz="1400" dirty="0" smtClean="0">
                <a:hlinkClick r:id="rId8"/>
              </a:rPr>
              <a:t>Sun ONE Application Server 7 (Sun Microsystems)</a:t>
            </a:r>
            <a:endParaRPr lang="en-US" sz="1400" dirty="0" smtClean="0"/>
          </a:p>
          <a:p>
            <a:endParaRPr lang="ru-RU" sz="1600" dirty="0"/>
          </a:p>
        </p:txBody>
      </p:sp>
      <p:pic>
        <p:nvPicPr>
          <p:cNvPr id="184322" name="Picture 2"/>
          <p:cNvPicPr>
            <a:picLocks noChangeAspect="1" noChangeArrowheads="1"/>
          </p:cNvPicPr>
          <p:nvPr/>
        </p:nvPicPr>
        <p:blipFill>
          <a:blip r:embed="rId9" cstate="print"/>
          <a:srcRect/>
          <a:stretch>
            <a:fillRect/>
          </a:stretch>
        </p:blipFill>
        <p:spPr bwMode="auto">
          <a:xfrm>
            <a:off x="0" y="1428736"/>
            <a:ext cx="4286280" cy="330218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hangingPunct="1">
              <a:defRPr/>
            </a:pPr>
            <a:r>
              <a:rPr lang="ru-RU" dirty="0" smtClean="0"/>
              <a:t>виды системной архитектуры</a:t>
            </a:r>
            <a:endParaRPr lang="ru-RU" dirty="0"/>
          </a:p>
        </p:txBody>
      </p:sp>
      <p:sp>
        <p:nvSpPr>
          <p:cNvPr id="20483" name="Содержимое 2"/>
          <p:cNvSpPr>
            <a:spLocks noGrp="1"/>
          </p:cNvSpPr>
          <p:nvPr>
            <p:ph idx="1"/>
          </p:nvPr>
        </p:nvSpPr>
        <p:spPr/>
        <p:txBody>
          <a:bodyPr/>
          <a:lstStyle/>
          <a:p>
            <a:pPr eaLnBrk="1" hangingPunct="1">
              <a:buFont typeface="Wingdings" pitchFamily="2" charset="2"/>
              <a:buChar char="Ø"/>
            </a:pPr>
            <a:r>
              <a:rPr lang="ru-RU" smtClean="0"/>
              <a:t>Различают три вида системной архитектуры:</a:t>
            </a:r>
          </a:p>
          <a:p>
            <a:pPr lvl="1" eaLnBrk="1" hangingPunct="1">
              <a:buFont typeface="Wingdings" pitchFamily="2" charset="2"/>
              <a:buChar char="Ø"/>
            </a:pPr>
            <a:r>
              <a:rPr lang="ru-RU" smtClean="0"/>
              <a:t>централизованная;</a:t>
            </a:r>
          </a:p>
          <a:p>
            <a:pPr lvl="1" eaLnBrk="1" hangingPunct="1">
              <a:buFont typeface="Wingdings" pitchFamily="2" charset="2"/>
              <a:buChar char="Ø"/>
            </a:pPr>
            <a:r>
              <a:rPr lang="ru-RU" smtClean="0"/>
              <a:t>децентрализованная (</a:t>
            </a:r>
            <a:r>
              <a:rPr lang="en-US" smtClean="0"/>
              <a:t>peer-to-peer</a:t>
            </a:r>
            <a:r>
              <a:rPr lang="ru-RU" smtClean="0"/>
              <a:t>);</a:t>
            </a:r>
          </a:p>
          <a:p>
            <a:pPr lvl="1" eaLnBrk="1" hangingPunct="1">
              <a:buFont typeface="Wingdings" pitchFamily="2" charset="2"/>
              <a:buChar char="Ø"/>
            </a:pPr>
            <a:r>
              <a:rPr lang="ru-RU" smtClean="0"/>
              <a:t>гибридная – комбинация элементов централизованной и децентрализованной архитектур.</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Ограничения ПО промежуточного слоя</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400" dirty="0" smtClean="0"/>
              <a:t>Снижение производительности системы в целом за счет </a:t>
            </a:r>
            <a:r>
              <a:rPr lang="ru-RU" sz="2400" dirty="0" err="1" smtClean="0"/>
              <a:t>иполнения</a:t>
            </a:r>
            <a:r>
              <a:rPr lang="ru-RU" sz="2400" dirty="0" smtClean="0"/>
              <a:t> промежуточного ПО (на сервере или клиенте).</a:t>
            </a:r>
          </a:p>
          <a:p>
            <a:pPr>
              <a:buClr>
                <a:schemeClr val="tx2"/>
              </a:buClr>
              <a:buFont typeface="Wingdings" pitchFamily="2" charset="2"/>
              <a:buChar char="Ø"/>
            </a:pPr>
            <a:r>
              <a:rPr lang="ru-RU" sz="2400" dirty="0" smtClean="0"/>
              <a:t>Замедление сетевого обмена между клиентом т сервером данных, за счет работы сервера приложений).</a:t>
            </a:r>
          </a:p>
          <a:p>
            <a:pPr>
              <a:buClr>
                <a:schemeClr val="tx2"/>
              </a:buClr>
              <a:buFont typeface="Wingdings" pitchFamily="2" charset="2"/>
              <a:buChar char="Ø"/>
            </a:pPr>
            <a:r>
              <a:rPr lang="ru-RU" sz="2400" dirty="0" smtClean="0"/>
              <a:t>Возможность появления новых уязвимостей в безопасности системы, за счет возможной уязвимости промежуточного ПО.</a:t>
            </a:r>
          </a:p>
          <a:p>
            <a:pPr>
              <a:buClr>
                <a:schemeClr val="tx2"/>
              </a:buClr>
              <a:buFont typeface="Wingdings" pitchFamily="2" charset="2"/>
              <a:buChar char="Ø"/>
            </a:pPr>
            <a:r>
              <a:rPr lang="ru-RU" sz="2400" dirty="0" smtClean="0"/>
              <a:t>Снижение надежности системы за счет включения дополнительного промежуточного ПО.</a:t>
            </a:r>
            <a:endParaRPr lang="ru-RU"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3143248"/>
            <a:ext cx="8686800" cy="838200"/>
          </a:xfrm>
        </p:spPr>
        <p:txBody>
          <a:bodyPr/>
          <a:lstStyle/>
          <a:p>
            <a:r>
              <a:rPr lang="ru-RU" dirty="0" smtClean="0"/>
              <a:t>Фундаментальные модели РИС</a:t>
            </a:r>
            <a:endParaRPr lang="ru-RU" dirty="0"/>
          </a:p>
        </p:txBody>
      </p:sp>
      <p:sp>
        <p:nvSpPr>
          <p:cNvPr id="3" name="Содержимое 2"/>
          <p:cNvSpPr>
            <a:spLocks noGrp="1"/>
          </p:cNvSpPr>
          <p:nvPr>
            <p:ph idx="1"/>
          </p:nvPr>
        </p:nvSpPr>
        <p:spPr/>
        <p:txBody>
          <a:bodyPr/>
          <a:lstStyle/>
          <a:p>
            <a:endParaRPr lang="ru-RU"/>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Понятие фундаментальной модели РИС</a:t>
            </a:r>
            <a:endParaRPr lang="ru-RU" dirty="0"/>
          </a:p>
        </p:txBody>
      </p:sp>
      <p:sp>
        <p:nvSpPr>
          <p:cNvPr id="3" name="Содержимое 2"/>
          <p:cNvSpPr>
            <a:spLocks noGrp="1"/>
          </p:cNvSpPr>
          <p:nvPr>
            <p:ph idx="1"/>
          </p:nvPr>
        </p:nvSpPr>
        <p:spPr/>
        <p:txBody>
          <a:bodyPr/>
          <a:lstStyle/>
          <a:p>
            <a:r>
              <a:rPr lang="ru-RU" sz="1600" dirty="0" smtClean="0"/>
              <a:t>Все рассмотренные архитектурные модели основываются на следующих фундаментальных свойствах РИС:</a:t>
            </a:r>
          </a:p>
          <a:p>
            <a:pPr lvl="1"/>
            <a:r>
              <a:rPr lang="ru-RU" sz="1600" dirty="0" smtClean="0"/>
              <a:t>Обеспечение надежных коммуникаций между процессами исполняющимися на различных узлах системы;</a:t>
            </a:r>
          </a:p>
          <a:p>
            <a:pPr lvl="1"/>
            <a:r>
              <a:rPr lang="ru-RU" sz="1600" dirty="0" smtClean="0"/>
              <a:t>Обеспечение надежной работы и высокой производительности процессов реализующих функции системы;</a:t>
            </a:r>
          </a:p>
          <a:p>
            <a:pPr lvl="1"/>
            <a:r>
              <a:rPr lang="ru-RU" sz="1600" dirty="0" smtClean="0"/>
              <a:t>Обеспечение безопасного состояния всех ресурсов распределенной системы.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Три фундаментальные модели РС</a:t>
            </a:r>
            <a:endParaRPr lang="ru-RU" dirty="0"/>
          </a:p>
        </p:txBody>
      </p:sp>
      <p:sp>
        <p:nvSpPr>
          <p:cNvPr id="3" name="Содержимое 2"/>
          <p:cNvSpPr>
            <a:spLocks noGrp="1"/>
          </p:cNvSpPr>
          <p:nvPr>
            <p:ph idx="1"/>
          </p:nvPr>
        </p:nvSpPr>
        <p:spPr/>
        <p:txBody>
          <a:bodyPr/>
          <a:lstStyle/>
          <a:p>
            <a:pPr>
              <a:buClr>
                <a:schemeClr val="tx2"/>
              </a:buClr>
              <a:buFont typeface="Wingdings" pitchFamily="2" charset="2"/>
              <a:buChar char="Ø"/>
            </a:pPr>
            <a:r>
              <a:rPr lang="ru-RU" sz="2000" dirty="0" smtClean="0"/>
              <a:t>Исходя из этих свойств можно определить три фундаментальных модели распределенной системы:</a:t>
            </a:r>
          </a:p>
          <a:p>
            <a:pPr lvl="1">
              <a:buClr>
                <a:schemeClr val="tx2"/>
              </a:buClr>
              <a:buFont typeface="Wingdings" pitchFamily="2" charset="2"/>
              <a:buChar char="Ø"/>
            </a:pPr>
            <a:r>
              <a:rPr lang="ru-RU" sz="2000" dirty="0" smtClean="0"/>
              <a:t>Модель взаимодействия в распределенной системе;</a:t>
            </a:r>
          </a:p>
          <a:p>
            <a:pPr lvl="1">
              <a:buClr>
                <a:schemeClr val="tx2"/>
              </a:buClr>
              <a:buFont typeface="Wingdings" pitchFamily="2" charset="2"/>
              <a:buChar char="Ø"/>
            </a:pPr>
            <a:r>
              <a:rPr lang="ru-RU" sz="2000" dirty="0" smtClean="0"/>
              <a:t>Модель  отказоустойчивости распределенной системы;</a:t>
            </a:r>
          </a:p>
          <a:p>
            <a:pPr lvl="1">
              <a:buClr>
                <a:schemeClr val="tx2"/>
              </a:buClr>
              <a:buFont typeface="Wingdings" pitchFamily="2" charset="2"/>
              <a:buChar char="Ø"/>
            </a:pPr>
            <a:r>
              <a:rPr lang="ru-RU" sz="2000" dirty="0" smtClean="0"/>
              <a:t>Модель информационной безопасности распределенной системы.</a:t>
            </a:r>
          </a:p>
          <a:p>
            <a:endParaRPr lang="ru-RU"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928934"/>
            <a:ext cx="8686800" cy="838200"/>
          </a:xfrm>
        </p:spPr>
        <p:txBody>
          <a:bodyPr>
            <a:normAutofit fontScale="90000"/>
          </a:bodyPr>
          <a:lstStyle/>
          <a:p>
            <a:r>
              <a:rPr lang="ru-RU" dirty="0" err="1" smtClean="0"/>
              <a:t>АРХИТЕКТУРы</a:t>
            </a:r>
            <a:r>
              <a:rPr lang="ru-RU" dirty="0" smtClean="0"/>
              <a:t> основанные на объектах </a:t>
            </a:r>
            <a:r>
              <a:rPr lang="ru-RU" smtClean="0"/>
              <a:t>и компонентах </a:t>
            </a:r>
            <a:endParaRPr lang="ru-RU"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4290"/>
            <a:ext cx="8686800" cy="838200"/>
          </a:xfrm>
        </p:spPr>
        <p:txBody>
          <a:bodyPr>
            <a:normAutofit fontScale="90000"/>
          </a:bodyPr>
          <a:lstStyle/>
          <a:p>
            <a:pPr>
              <a:defRPr/>
            </a:pPr>
            <a:r>
              <a:rPr lang="ru-RU" dirty="0" smtClean="0"/>
              <a:t>АРХИТЕКТУРА основанная на объектах</a:t>
            </a:r>
            <a:br>
              <a:rPr lang="ru-RU" dirty="0" smtClean="0"/>
            </a:br>
            <a:r>
              <a:rPr lang="ru-RU" sz="2700" dirty="0" smtClean="0"/>
              <a:t>(</a:t>
            </a:r>
            <a:r>
              <a:rPr lang="en-US" sz="2700" dirty="0" smtClean="0"/>
              <a:t>object-based Architecture)</a:t>
            </a:r>
            <a:endParaRPr lang="ru-RU" sz="2700" dirty="0"/>
          </a:p>
        </p:txBody>
      </p:sp>
      <p:sp>
        <p:nvSpPr>
          <p:cNvPr id="28675" name="Содержимое 2"/>
          <p:cNvSpPr>
            <a:spLocks noGrp="1"/>
          </p:cNvSpPr>
          <p:nvPr>
            <p:ph idx="1"/>
          </p:nvPr>
        </p:nvSpPr>
        <p:spPr>
          <a:xfrm>
            <a:off x="285750" y="1214438"/>
            <a:ext cx="8686800" cy="2857504"/>
          </a:xfrm>
        </p:spPr>
        <p:txBody>
          <a:bodyPr/>
          <a:lstStyle/>
          <a:p>
            <a:pPr>
              <a:spcBef>
                <a:spcPct val="0"/>
              </a:spcBef>
            </a:pPr>
            <a:r>
              <a:rPr lang="ru-RU" sz="1800" dirty="0" smtClean="0"/>
              <a:t>В этой архитектуре понятие </a:t>
            </a:r>
            <a:r>
              <a:rPr lang="ru-RU" sz="1800" b="1" dirty="0" smtClean="0"/>
              <a:t>объект</a:t>
            </a:r>
            <a:r>
              <a:rPr lang="ru-RU" sz="1800" dirty="0" smtClean="0"/>
              <a:t> однозначно соответствует понятию </a:t>
            </a:r>
            <a:r>
              <a:rPr lang="ru-RU" sz="1800" b="1" dirty="0" smtClean="0"/>
              <a:t>компонент</a:t>
            </a:r>
            <a:r>
              <a:rPr lang="ru-RU" sz="1800" dirty="0" smtClean="0"/>
              <a:t>. </a:t>
            </a:r>
          </a:p>
          <a:p>
            <a:pPr>
              <a:spcBef>
                <a:spcPct val="0"/>
              </a:spcBef>
            </a:pPr>
            <a:r>
              <a:rPr lang="ru-RU" sz="1800" dirty="0" smtClean="0"/>
              <a:t>Объекты взаимодействуют между собой с помощью механизма </a:t>
            </a:r>
            <a:r>
              <a:rPr lang="en-US" sz="1800" b="1" dirty="0" smtClean="0"/>
              <a:t>RPC</a:t>
            </a:r>
            <a:r>
              <a:rPr lang="ru-RU" sz="1800" b="1" dirty="0" smtClean="0"/>
              <a:t>.</a:t>
            </a:r>
          </a:p>
          <a:p>
            <a:pPr>
              <a:spcBef>
                <a:spcPct val="0"/>
              </a:spcBef>
            </a:pPr>
            <a:r>
              <a:rPr lang="ru-RU" sz="1800" dirty="0" smtClean="0"/>
              <a:t>Эта архитектура предоставляет естественный способ инкапсуляции данных (</a:t>
            </a:r>
            <a:r>
              <a:rPr lang="ru-RU" sz="1800" b="1" dirty="0" smtClean="0"/>
              <a:t>состояние объекта</a:t>
            </a:r>
            <a:r>
              <a:rPr lang="ru-RU" sz="1800" dirty="0" smtClean="0"/>
              <a:t>) и операций которые могут выполняться над этими данными (</a:t>
            </a:r>
            <a:r>
              <a:rPr lang="ru-RU" sz="1800" b="1" dirty="0" smtClean="0"/>
              <a:t>методы объекта</a:t>
            </a:r>
            <a:r>
              <a:rPr lang="ru-RU" sz="1800" dirty="0" smtClean="0"/>
              <a:t>) объектом.</a:t>
            </a:r>
          </a:p>
          <a:p>
            <a:pPr>
              <a:spcBef>
                <a:spcPct val="0"/>
              </a:spcBef>
            </a:pPr>
            <a:r>
              <a:rPr lang="ru-RU" sz="1800" b="1" dirty="0" smtClean="0"/>
              <a:t>Интерфейс</a:t>
            </a:r>
            <a:r>
              <a:rPr lang="ru-RU" sz="1800" dirty="0" smtClean="0"/>
              <a:t>  предоставляемый объектом скрывает  детали реализации объекта, что делает объект полностью независимым от его окружения.</a:t>
            </a:r>
          </a:p>
          <a:p>
            <a:pPr>
              <a:spcBef>
                <a:spcPct val="0"/>
              </a:spcBef>
            </a:pPr>
            <a:r>
              <a:rPr lang="ru-RU" sz="1800" dirty="0" smtClean="0"/>
              <a:t>Разделение интерфейсов и реализации объектом этого интерфейса позволяет разместить интерфейс  объекта на одной машине, а сам объект на другой машине. Такой объект называется </a:t>
            </a:r>
            <a:r>
              <a:rPr lang="ru-RU" sz="1800" b="1" dirty="0" smtClean="0"/>
              <a:t>распределенным</a:t>
            </a:r>
            <a:r>
              <a:rPr lang="ru-RU" sz="1800" dirty="0" smtClean="0"/>
              <a:t>.  </a:t>
            </a:r>
          </a:p>
          <a:p>
            <a:pPr>
              <a:spcBef>
                <a:spcPct val="0"/>
              </a:spcBef>
            </a:pPr>
            <a:endParaRPr lang="ru-RU" sz="1800" dirty="0" smtClean="0"/>
          </a:p>
        </p:txBody>
      </p:sp>
      <p:pic>
        <p:nvPicPr>
          <p:cNvPr id="28676" name="Picture 2"/>
          <p:cNvPicPr>
            <a:picLocks noChangeAspect="1" noChangeArrowheads="1"/>
          </p:cNvPicPr>
          <p:nvPr/>
        </p:nvPicPr>
        <p:blipFill>
          <a:blip r:embed="rId2" cstate="print"/>
          <a:srcRect/>
          <a:stretch>
            <a:fillRect/>
          </a:stretch>
        </p:blipFill>
        <p:spPr bwMode="auto">
          <a:xfrm>
            <a:off x="357188" y="4214813"/>
            <a:ext cx="4786312" cy="2311400"/>
          </a:xfrm>
          <a:prstGeom prst="rect">
            <a:avLst/>
          </a:prstGeom>
          <a:noFill/>
          <a:ln w="9525">
            <a:noFill/>
            <a:miter lim="800000"/>
            <a:headEnd/>
            <a:tailEnd/>
          </a:ln>
        </p:spPr>
      </p:pic>
      <p:pic>
        <p:nvPicPr>
          <p:cNvPr id="28677" name="Picture 2"/>
          <p:cNvPicPr>
            <a:picLocks noChangeAspect="1" noChangeArrowheads="1"/>
          </p:cNvPicPr>
          <p:nvPr/>
        </p:nvPicPr>
        <p:blipFill>
          <a:blip r:embed="rId3" cstate="print"/>
          <a:srcRect/>
          <a:stretch>
            <a:fillRect/>
          </a:stretch>
        </p:blipFill>
        <p:spPr bwMode="auto">
          <a:xfrm>
            <a:off x="5702300" y="4429125"/>
            <a:ext cx="2798763" cy="19208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Распределенные объекты</a:t>
            </a:r>
            <a:endParaRPr lang="ru-RU" dirty="0"/>
          </a:p>
        </p:txBody>
      </p:sp>
      <p:sp>
        <p:nvSpPr>
          <p:cNvPr id="29699" name="Содержимое 2"/>
          <p:cNvSpPr>
            <a:spLocks noGrp="1"/>
          </p:cNvSpPr>
          <p:nvPr>
            <p:ph idx="1"/>
          </p:nvPr>
        </p:nvSpPr>
        <p:spPr>
          <a:xfrm>
            <a:off x="457200" y="1143000"/>
            <a:ext cx="8686800" cy="2571750"/>
          </a:xfrm>
        </p:spPr>
        <p:txBody>
          <a:bodyPr/>
          <a:lstStyle/>
          <a:p>
            <a:pPr>
              <a:buClrTx/>
              <a:buFont typeface="Wingdings" pitchFamily="2" charset="2"/>
              <a:buChar char="Ø"/>
            </a:pPr>
            <a:r>
              <a:rPr lang="ru-RU" sz="1600" dirty="0" smtClean="0"/>
              <a:t>Когда клиент связывается с распределенным объектом, реализация интерфейса этого объекта, называемая </a:t>
            </a:r>
            <a:r>
              <a:rPr lang="en-US" sz="1600" b="1" dirty="0" smtClean="0"/>
              <a:t>proxy</a:t>
            </a:r>
            <a:r>
              <a:rPr lang="en-US" sz="1600" dirty="0" smtClean="0"/>
              <a:t>, </a:t>
            </a:r>
            <a:r>
              <a:rPr lang="ru-RU" sz="1600" dirty="0" smtClean="0"/>
              <a:t>загружается в адресное пространство клиента. </a:t>
            </a:r>
          </a:p>
          <a:p>
            <a:pPr>
              <a:buClrTx/>
              <a:buFont typeface="Wingdings" pitchFamily="2" charset="2"/>
              <a:buChar char="Ø"/>
            </a:pPr>
            <a:r>
              <a:rPr lang="ru-RU" sz="1600" dirty="0" smtClean="0"/>
              <a:t>Посредник (</a:t>
            </a:r>
            <a:r>
              <a:rPr lang="en-US" sz="1600" dirty="0" smtClean="0"/>
              <a:t>proxy) </a:t>
            </a:r>
            <a:r>
              <a:rPr lang="ru-RU" sz="1600" dirty="0" smtClean="0"/>
              <a:t>это аналог заглушки (</a:t>
            </a:r>
            <a:r>
              <a:rPr lang="en-US" sz="1600" dirty="0" smtClean="0"/>
              <a:t>stub</a:t>
            </a:r>
            <a:r>
              <a:rPr lang="ru-RU" sz="1600" dirty="0" smtClean="0"/>
              <a:t>) клиента</a:t>
            </a:r>
            <a:r>
              <a:rPr lang="en-US" sz="1600" dirty="0" smtClean="0"/>
              <a:t> </a:t>
            </a:r>
            <a:r>
              <a:rPr lang="ru-RU" sz="1600" dirty="0" smtClean="0"/>
              <a:t>в </a:t>
            </a:r>
            <a:r>
              <a:rPr lang="en-US" sz="1600" dirty="0" smtClean="0"/>
              <a:t>RPC</a:t>
            </a:r>
            <a:r>
              <a:rPr lang="ru-RU" sz="1600" dirty="0" smtClean="0"/>
              <a:t>. Он выполняет </a:t>
            </a:r>
            <a:r>
              <a:rPr lang="ru-RU" sz="1600" dirty="0" err="1" smtClean="0"/>
              <a:t>маршалинг</a:t>
            </a:r>
            <a:r>
              <a:rPr lang="ru-RU" sz="1600" dirty="0" smtClean="0"/>
              <a:t> вызова метода в сообщение и извлечение результата из ответного сообщения получаемого от сервера.</a:t>
            </a:r>
          </a:p>
          <a:p>
            <a:pPr>
              <a:buClrTx/>
              <a:buFont typeface="Wingdings" pitchFamily="2" charset="2"/>
              <a:buChar char="Ø"/>
            </a:pPr>
            <a:r>
              <a:rPr lang="ru-RU" sz="1600" dirty="0" smtClean="0"/>
              <a:t>Реальный объект располагается на удаленной машине, где имеется такой же интерфейс как и на клиентской машине. Входящий вызов метода принимает серверная заглушка (</a:t>
            </a:r>
            <a:r>
              <a:rPr lang="en-US" sz="1600" dirty="0" smtClean="0"/>
              <a:t>stub, </a:t>
            </a:r>
            <a:r>
              <a:rPr lang="ru-RU" sz="1600" dirty="0" smtClean="0"/>
              <a:t>также часто называемая </a:t>
            </a:r>
            <a:r>
              <a:rPr lang="en-US" sz="1600" dirty="0" smtClean="0"/>
              <a:t>skeleton)</a:t>
            </a:r>
            <a:r>
              <a:rPr lang="ru-RU" sz="1600" dirty="0" smtClean="0"/>
              <a:t>, которая извлекает вызов из сообщения и передает его интерфейсу объекта сервера. Заглушка сервера размещает ответ в сообщение и отправляет его </a:t>
            </a:r>
            <a:r>
              <a:rPr lang="en-US" sz="1600" dirty="0" smtClean="0"/>
              <a:t>proxy </a:t>
            </a:r>
            <a:r>
              <a:rPr lang="ru-RU" sz="1600" dirty="0" smtClean="0"/>
              <a:t>клиента.</a:t>
            </a:r>
          </a:p>
          <a:p>
            <a:endParaRPr lang="ru-RU" sz="2000" dirty="0" smtClean="0"/>
          </a:p>
        </p:txBody>
      </p:sp>
      <p:pic>
        <p:nvPicPr>
          <p:cNvPr id="29700" name="Picture 3"/>
          <p:cNvPicPr>
            <a:picLocks noChangeAspect="1" noChangeArrowheads="1"/>
          </p:cNvPicPr>
          <p:nvPr/>
        </p:nvPicPr>
        <p:blipFill>
          <a:blip r:embed="rId2" cstate="print"/>
          <a:srcRect/>
          <a:stretch>
            <a:fillRect/>
          </a:stretch>
        </p:blipFill>
        <p:spPr bwMode="auto">
          <a:xfrm>
            <a:off x="1357313" y="3714750"/>
            <a:ext cx="5624512" cy="2913063"/>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4282" y="2857496"/>
            <a:ext cx="8686800" cy="838200"/>
          </a:xfrm>
        </p:spPr>
        <p:txBody>
          <a:bodyPr>
            <a:normAutofit fontScale="90000"/>
          </a:bodyPr>
          <a:lstStyle/>
          <a:p>
            <a:r>
              <a:rPr lang="ru-RU" dirty="0" smtClean="0"/>
              <a:t>Архитектура основанная на сервисах</a:t>
            </a:r>
            <a:endParaRPr lang="ru-RU" dirty="0"/>
          </a:p>
        </p:txBody>
      </p:sp>
      <p:sp>
        <p:nvSpPr>
          <p:cNvPr id="3" name="Содержимое 2"/>
          <p:cNvSpPr>
            <a:spLocks noGrp="1"/>
          </p:cNvSpPr>
          <p:nvPr>
            <p:ph idx="1"/>
          </p:nvPr>
        </p:nvSpPr>
        <p:spPr/>
        <p:txBody>
          <a:bodyPr/>
          <a:lstStyle/>
          <a:p>
            <a:endParaRPr lang="ru-RU"/>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357166"/>
            <a:ext cx="8686800" cy="838200"/>
          </a:xfrm>
        </p:spPr>
        <p:txBody>
          <a:bodyPr/>
          <a:lstStyle/>
          <a:p>
            <a:pPr>
              <a:defRPr/>
            </a:pPr>
            <a:r>
              <a:rPr lang="ru-RU" dirty="0" smtClean="0"/>
              <a:t>Сервис</a:t>
            </a:r>
            <a:endParaRPr lang="ru-RU" dirty="0"/>
          </a:p>
        </p:txBody>
      </p:sp>
      <p:sp>
        <p:nvSpPr>
          <p:cNvPr id="30723" name="Содержимое 2"/>
          <p:cNvSpPr>
            <a:spLocks noGrp="1"/>
          </p:cNvSpPr>
          <p:nvPr>
            <p:ph idx="1"/>
          </p:nvPr>
        </p:nvSpPr>
        <p:spPr/>
        <p:txBody>
          <a:bodyPr/>
          <a:lstStyle/>
          <a:p>
            <a:pPr>
              <a:spcBef>
                <a:spcPct val="0"/>
              </a:spcBef>
            </a:pPr>
            <a:r>
              <a:rPr lang="ru-RU" sz="2400" dirty="0" smtClean="0"/>
              <a:t>Архитектура распределенных объектов  позволяет на ее основе сформировать </a:t>
            </a:r>
            <a:r>
              <a:rPr lang="ru-RU" sz="2400" b="1" dirty="0" smtClean="0"/>
              <a:t>сервис  </a:t>
            </a:r>
            <a:r>
              <a:rPr lang="ru-RU" sz="2400" dirty="0" smtClean="0"/>
              <a:t>как независимую  программную единицу. </a:t>
            </a:r>
          </a:p>
          <a:p>
            <a:pPr>
              <a:spcBef>
                <a:spcPct val="0"/>
              </a:spcBef>
            </a:pPr>
            <a:r>
              <a:rPr lang="ru-RU" sz="2400" dirty="0" smtClean="0"/>
              <a:t>Сервис реализуется как </a:t>
            </a:r>
            <a:r>
              <a:rPr lang="ru-RU" sz="2400" b="1" dirty="0" err="1" smtClean="0"/>
              <a:t>самодостаточная</a:t>
            </a:r>
            <a:r>
              <a:rPr lang="ru-RU" sz="2400" b="1" dirty="0" smtClean="0"/>
              <a:t> сущность </a:t>
            </a:r>
            <a:r>
              <a:rPr lang="ru-RU" sz="2400" dirty="0" smtClean="0"/>
              <a:t>созданная на основе распределенного объекта.</a:t>
            </a:r>
          </a:p>
          <a:p>
            <a:pPr>
              <a:spcBef>
                <a:spcPct val="0"/>
              </a:spcBef>
            </a:pPr>
            <a:r>
              <a:rPr lang="ru-RU" sz="2400" dirty="0" smtClean="0"/>
              <a:t>Понятие сервиса как независимой самостоятельной единицы РИС, позволяет определить </a:t>
            </a:r>
            <a:r>
              <a:rPr lang="ru-RU" sz="2400" dirty="0" err="1" smtClean="0"/>
              <a:t>сервис-ориентированную</a:t>
            </a:r>
            <a:r>
              <a:rPr lang="ru-RU" sz="2400" dirty="0" smtClean="0"/>
              <a:t> архитектуру.</a:t>
            </a:r>
          </a:p>
          <a:p>
            <a:pPr>
              <a:spcBef>
                <a:spcPct val="0"/>
              </a:spcBef>
            </a:pPr>
            <a:endParaRPr lang="ru-RU" dirty="0"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2"/>
          <p:cNvSpPr>
            <a:spLocks noGrp="1"/>
          </p:cNvSpPr>
          <p:nvPr>
            <p:ph type="title"/>
          </p:nvPr>
        </p:nvSpPr>
        <p:spPr/>
        <p:txBody>
          <a:bodyPr>
            <a:normAutofit fontScale="90000"/>
          </a:bodyPr>
          <a:lstStyle/>
          <a:p>
            <a:pPr>
              <a:defRPr/>
            </a:pPr>
            <a:r>
              <a:rPr lang="ru-RU" dirty="0" smtClean="0"/>
              <a:t>Основные понятия Сервис Ориентированной Архитектуры (1)</a:t>
            </a:r>
          </a:p>
        </p:txBody>
      </p:sp>
      <p:sp>
        <p:nvSpPr>
          <p:cNvPr id="31747" name="Содержимое 3"/>
          <p:cNvSpPr>
            <a:spLocks noGrp="1"/>
          </p:cNvSpPr>
          <p:nvPr>
            <p:ph idx="1"/>
          </p:nvPr>
        </p:nvSpPr>
        <p:spPr>
          <a:xfrm>
            <a:off x="500063" y="1371600"/>
            <a:ext cx="8339137" cy="3557588"/>
          </a:xfrm>
        </p:spPr>
        <p:txBody>
          <a:bodyPr/>
          <a:lstStyle/>
          <a:p>
            <a:pPr>
              <a:buFont typeface="Wingdings" pitchFamily="2" charset="2"/>
              <a:buChar char="Ø"/>
            </a:pPr>
            <a:r>
              <a:rPr lang="ru-RU" sz="2000" b="1" dirty="0" smtClean="0"/>
              <a:t>С</a:t>
            </a:r>
            <a:r>
              <a:rPr lang="en-US" sz="2000" b="1" dirty="0" smtClean="0"/>
              <a:t>OA </a:t>
            </a:r>
            <a:r>
              <a:rPr lang="en-US" sz="2000" dirty="0" smtClean="0"/>
              <a:t>– </a:t>
            </a:r>
            <a:r>
              <a:rPr lang="ru-RU" sz="2000" dirty="0" smtClean="0"/>
              <a:t>это способ описания требований и методология предоставления сервисов, </a:t>
            </a:r>
            <a:r>
              <a:rPr lang="ru-RU" sz="2000" dirty="0" smtClean="0">
                <a:solidFill>
                  <a:schemeClr val="tx1"/>
                </a:solidFill>
              </a:rPr>
              <a:t>независимых от программных платформ и языков разработки, для использования при создании распределенных </a:t>
            </a:r>
            <a:r>
              <a:rPr lang="ru-RU" sz="2000" dirty="0" smtClean="0"/>
              <a:t>приложений. </a:t>
            </a:r>
          </a:p>
          <a:p>
            <a:pPr>
              <a:buFont typeface="Wingdings" pitchFamily="2" charset="2"/>
              <a:buChar char="Ø"/>
            </a:pPr>
            <a:r>
              <a:rPr lang="ru-RU" sz="2000" b="1" dirty="0" smtClean="0"/>
              <a:t>Сервис</a:t>
            </a:r>
            <a:r>
              <a:rPr lang="ru-RU" sz="2000" dirty="0" smtClean="0"/>
              <a:t> – это повторно-исполняемая задача в рамках бизнес процесса.</a:t>
            </a:r>
          </a:p>
          <a:p>
            <a:pPr>
              <a:buFont typeface="Wingdings" pitchFamily="2" charset="2"/>
              <a:buChar char="Ø"/>
            </a:pPr>
            <a:r>
              <a:rPr lang="ru-RU" sz="2000" b="1" dirty="0" smtClean="0"/>
              <a:t>Процесс</a:t>
            </a:r>
            <a:r>
              <a:rPr lang="ru-RU" sz="2000" dirty="0" smtClean="0"/>
              <a:t> (бизнес задача) – это композиция составленная из отдельных сервисов.</a:t>
            </a:r>
          </a:p>
          <a:p>
            <a:pPr>
              <a:buFont typeface="Wingdings" pitchFamily="2" charset="2"/>
              <a:buChar char="Ø"/>
            </a:pPr>
            <a:r>
              <a:rPr lang="ru-RU" sz="2000" dirty="0" smtClean="0"/>
              <a:t> Процесс определяет логику взаимодействия сервисов, независимо от их реализации.</a:t>
            </a:r>
          </a:p>
        </p:txBody>
      </p:sp>
      <p:pic>
        <p:nvPicPr>
          <p:cNvPr id="31748" name="Рисунок 4" descr="business-proc-soa.png"/>
          <p:cNvPicPr>
            <a:picLocks noChangeAspect="1"/>
          </p:cNvPicPr>
          <p:nvPr/>
        </p:nvPicPr>
        <p:blipFill>
          <a:blip r:embed="rId2" cstate="print"/>
          <a:srcRect/>
          <a:stretch>
            <a:fillRect/>
          </a:stretch>
        </p:blipFill>
        <p:spPr bwMode="auto">
          <a:xfrm>
            <a:off x="1357313" y="4929188"/>
            <a:ext cx="6381750" cy="1400175"/>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fontAlgn="auto" hangingPunct="1">
              <a:spcAft>
                <a:spcPts val="0"/>
              </a:spcAft>
              <a:defRPr/>
            </a:pPr>
            <a:r>
              <a:rPr lang="ru-RU" dirty="0" smtClean="0"/>
              <a:t>Понятие архитектурного стиля</a:t>
            </a:r>
            <a:endParaRPr lang="ru-RU" dirty="0"/>
          </a:p>
        </p:txBody>
      </p:sp>
      <p:sp>
        <p:nvSpPr>
          <p:cNvPr id="3" name="Содержимое 2"/>
          <p:cNvSpPr>
            <a:spLocks noGrp="1"/>
          </p:cNvSpPr>
          <p:nvPr>
            <p:ph idx="1"/>
          </p:nvPr>
        </p:nvSpPr>
        <p:spPr/>
        <p:txBody>
          <a:bodyPr>
            <a:normAutofit fontScale="70000" lnSpcReduction="20000"/>
          </a:bodyPr>
          <a:lstStyle/>
          <a:p>
            <a:pPr eaLnBrk="1" fontAlgn="auto" hangingPunct="1">
              <a:spcAft>
                <a:spcPts val="0"/>
              </a:spcAft>
              <a:buFont typeface="Wingdings" pitchFamily="2" charset="2"/>
              <a:buChar char="Ø"/>
              <a:defRPr/>
            </a:pPr>
            <a:r>
              <a:rPr lang="ru-RU" sz="3400" dirty="0" smtClean="0"/>
              <a:t>В настоящее время исследования в области программного обеспечения достигли достаточной зрелости, что позволило однозначно определить понятие архитектурного стиля (архитектуры) РИС. </a:t>
            </a:r>
          </a:p>
          <a:p>
            <a:pPr eaLnBrk="1" fontAlgn="auto" hangingPunct="1">
              <a:spcAft>
                <a:spcPts val="0"/>
              </a:spcAft>
              <a:buFont typeface="Wingdings" pitchFamily="2" charset="2"/>
              <a:buChar char="Ø"/>
              <a:defRPr/>
            </a:pPr>
            <a:r>
              <a:rPr lang="ru-RU" sz="3400" dirty="0" smtClean="0"/>
              <a:t>При проектировании и создании РС выбор архитектуры является ключевым техническим решением, определяющим успех создания больших программных систем.</a:t>
            </a:r>
          </a:p>
          <a:p>
            <a:pPr eaLnBrk="1" fontAlgn="auto" hangingPunct="1">
              <a:spcAft>
                <a:spcPts val="0"/>
              </a:spcAft>
              <a:buFont typeface="Wingdings" pitchFamily="2" charset="2"/>
              <a:buChar char="Ø"/>
              <a:defRPr/>
            </a:pPr>
            <a:r>
              <a:rPr lang="ru-RU" sz="3400" dirty="0" smtClean="0"/>
              <a:t>При обсуждении архитектурных аспектов РС важным понятием является архитектурный стиль, который описывается в терминологии компонент и определяет:</a:t>
            </a:r>
          </a:p>
          <a:p>
            <a:pPr lvl="1" eaLnBrk="1" fontAlgn="auto" hangingPunct="1">
              <a:spcAft>
                <a:spcPts val="0"/>
              </a:spcAft>
              <a:buFont typeface="Wingdings" pitchFamily="2" charset="2"/>
              <a:buChar char="Ø"/>
              <a:defRPr/>
            </a:pPr>
            <a:r>
              <a:rPr lang="ru-RU" sz="3100" dirty="0" smtClean="0"/>
              <a:t>способ коммуникаций между компонентами;</a:t>
            </a:r>
          </a:p>
          <a:p>
            <a:pPr lvl="1" eaLnBrk="1" fontAlgn="auto" hangingPunct="1">
              <a:spcAft>
                <a:spcPts val="0"/>
              </a:spcAft>
              <a:buFont typeface="Wingdings" pitchFamily="2" charset="2"/>
              <a:buChar char="Ø"/>
              <a:defRPr/>
            </a:pPr>
            <a:r>
              <a:rPr lang="ru-RU" sz="3100" dirty="0" smtClean="0"/>
              <a:t>порядок обмена данными между компонентами;</a:t>
            </a:r>
          </a:p>
          <a:p>
            <a:pPr lvl="1" eaLnBrk="1" fontAlgn="auto" hangingPunct="1">
              <a:spcAft>
                <a:spcPts val="0"/>
              </a:spcAft>
              <a:buFont typeface="Wingdings" pitchFamily="2" charset="2"/>
              <a:buChar char="Ø"/>
              <a:defRPr/>
            </a:pPr>
            <a:r>
              <a:rPr lang="ru-RU" sz="3100" dirty="0" smtClean="0"/>
              <a:t>как  элементы системы совместно формируют  распределенную систему.</a:t>
            </a:r>
          </a:p>
          <a:p>
            <a:pPr lvl="1" eaLnBrk="1" fontAlgn="auto" hangingPunct="1">
              <a:spcAft>
                <a:spcPts val="0"/>
              </a:spcAft>
              <a:buFont typeface="Wingdings 2"/>
              <a:buChar char=""/>
              <a:defRPr/>
            </a:pPr>
            <a:endParaRPr lang="ru-RU" dirty="0" smtClean="0"/>
          </a:p>
          <a:p>
            <a:pPr lvl="1" eaLnBrk="1" fontAlgn="auto" hangingPunct="1">
              <a:spcAft>
                <a:spcPts val="0"/>
              </a:spcAft>
              <a:buFont typeface="Wingdings 2"/>
              <a:buChar char=""/>
              <a:defRPr/>
            </a:pPr>
            <a:endParaRPr lang="ru-RU" dirty="0" smtClean="0"/>
          </a:p>
          <a:p>
            <a:pPr eaLnBrk="1" fontAlgn="auto" hangingPunct="1">
              <a:spcAft>
                <a:spcPts val="0"/>
              </a:spcAft>
              <a:buFont typeface="Wingdings 2"/>
              <a:buChar char=""/>
              <a:defRPr/>
            </a:pPr>
            <a:endParaRPr lang="ru-RU" dirty="0"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642938" y="304800"/>
            <a:ext cx="8196262" cy="914400"/>
          </a:xfrm>
        </p:spPr>
        <p:txBody>
          <a:bodyPr/>
          <a:lstStyle/>
          <a:p>
            <a:pPr>
              <a:defRPr/>
            </a:pPr>
            <a:r>
              <a:rPr lang="ru-RU" smtClean="0"/>
              <a:t>Основные понятия СОА (2)</a:t>
            </a:r>
          </a:p>
        </p:txBody>
      </p:sp>
      <p:sp>
        <p:nvSpPr>
          <p:cNvPr id="32771" name="Содержимое 2"/>
          <p:cNvSpPr>
            <a:spLocks noGrp="1"/>
          </p:cNvSpPr>
          <p:nvPr>
            <p:ph idx="1"/>
          </p:nvPr>
        </p:nvSpPr>
        <p:spPr>
          <a:xfrm>
            <a:off x="500063" y="1371600"/>
            <a:ext cx="8339137" cy="4557713"/>
          </a:xfrm>
        </p:spPr>
        <p:txBody>
          <a:bodyPr/>
          <a:lstStyle/>
          <a:p>
            <a:pPr>
              <a:buFont typeface="Wingdings" pitchFamily="2" charset="2"/>
              <a:buChar char="Ø"/>
            </a:pPr>
            <a:r>
              <a:rPr lang="en-US" sz="2400" smtClean="0"/>
              <a:t>SOA </a:t>
            </a:r>
            <a:r>
              <a:rPr lang="ru-RU" sz="2400" smtClean="0"/>
              <a:t>описывается как  совокупность  сервисов, реализуемых в виде компонентных объектов, систематизированных на основе  обмена сообщениями (</a:t>
            </a:r>
            <a:r>
              <a:rPr lang="en-US" sz="2400" smtClean="0"/>
              <a:t>message-passing taxonomy)</a:t>
            </a:r>
            <a:r>
              <a:rPr lang="ru-RU" sz="2400" smtClean="0"/>
              <a:t>.</a:t>
            </a:r>
          </a:p>
          <a:p>
            <a:pPr>
              <a:buFont typeface="Wingdings" pitchFamily="2" charset="2"/>
              <a:buChar char="Ø"/>
            </a:pPr>
            <a:r>
              <a:rPr lang="ru-RU" sz="2400" smtClean="0"/>
              <a:t>Общим примером сообщений, которыми обмениваются сервисы является </a:t>
            </a:r>
            <a:r>
              <a:rPr lang="en-US" sz="2400" smtClean="0"/>
              <a:t>XML </a:t>
            </a:r>
            <a:r>
              <a:rPr lang="ru-RU" sz="2400" smtClean="0"/>
              <a:t>сообщение.</a:t>
            </a:r>
          </a:p>
          <a:p>
            <a:pPr>
              <a:buFont typeface="Wingdings" pitchFamily="2" charset="2"/>
              <a:buChar char="Ø"/>
            </a:pPr>
            <a:r>
              <a:rPr lang="ru-RU" sz="2400" smtClean="0"/>
              <a:t>Для каждого сервиса принято определять:</a:t>
            </a:r>
          </a:p>
          <a:p>
            <a:pPr lvl="1">
              <a:buFont typeface="Wingdings" pitchFamily="2" charset="2"/>
              <a:buChar char="v"/>
            </a:pPr>
            <a:r>
              <a:rPr lang="ru-RU" sz="2400" smtClean="0">
                <a:solidFill>
                  <a:srgbClr val="FFFF00"/>
                </a:solidFill>
              </a:rPr>
              <a:t> </a:t>
            </a:r>
            <a:r>
              <a:rPr lang="ru-RU" sz="2400" smtClean="0">
                <a:solidFill>
                  <a:schemeClr val="tx1"/>
                </a:solidFill>
              </a:rPr>
              <a:t>поставщика </a:t>
            </a:r>
            <a:r>
              <a:rPr lang="ru-RU" sz="2400" smtClean="0"/>
              <a:t>сервиса (компонент сервис), </a:t>
            </a:r>
          </a:p>
          <a:p>
            <a:pPr lvl="1">
              <a:buFont typeface="Wingdings" pitchFamily="2" charset="2"/>
              <a:buChar char="v"/>
            </a:pPr>
            <a:r>
              <a:rPr lang="ru-RU" sz="2400" smtClean="0">
                <a:solidFill>
                  <a:schemeClr val="tx1"/>
                </a:solidFill>
              </a:rPr>
              <a:t> потребителя </a:t>
            </a:r>
            <a:r>
              <a:rPr lang="ru-RU" sz="2400" smtClean="0"/>
              <a:t>сервиса (компонент клиент);</a:t>
            </a:r>
          </a:p>
          <a:p>
            <a:pPr lvl="1">
              <a:buFont typeface="Wingdings" pitchFamily="2" charset="2"/>
              <a:buChar char="v"/>
            </a:pPr>
            <a:r>
              <a:rPr lang="ru-RU" sz="2400" smtClean="0">
                <a:solidFill>
                  <a:srgbClr val="FFFF00"/>
                </a:solidFill>
              </a:rPr>
              <a:t> </a:t>
            </a:r>
            <a:r>
              <a:rPr lang="ru-RU" sz="2400" smtClean="0">
                <a:solidFill>
                  <a:schemeClr val="tx1"/>
                </a:solidFill>
              </a:rPr>
              <a:t>брокера </a:t>
            </a:r>
            <a:r>
              <a:rPr lang="ru-RU" sz="2400" smtClean="0"/>
              <a:t>- компонент, обеспечивающий взаимодействие поставщика и потребителя.</a:t>
            </a:r>
          </a:p>
          <a:p>
            <a:pPr>
              <a:buFont typeface="Wingdings" pitchFamily="2" charset="2"/>
              <a:buChar char="Ø"/>
            </a:pPr>
            <a:endParaRPr lang="ru-RU" smtClean="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214313" y="304800"/>
            <a:ext cx="8624887" cy="914400"/>
          </a:xfrm>
        </p:spPr>
        <p:txBody>
          <a:bodyPr>
            <a:normAutofit fontScale="90000"/>
          </a:bodyPr>
          <a:lstStyle/>
          <a:p>
            <a:pPr>
              <a:defRPr/>
            </a:pPr>
            <a:r>
              <a:rPr lang="ru-RU" sz="2800" smtClean="0"/>
              <a:t>Взаимодействие между поставщиком и потребителем сервиса</a:t>
            </a:r>
          </a:p>
        </p:txBody>
      </p:sp>
      <p:sp>
        <p:nvSpPr>
          <p:cNvPr id="33795" name="Содержимое 2"/>
          <p:cNvSpPr>
            <a:spLocks noGrp="1"/>
          </p:cNvSpPr>
          <p:nvPr>
            <p:ph idx="1"/>
          </p:nvPr>
        </p:nvSpPr>
        <p:spPr>
          <a:xfrm>
            <a:off x="357188" y="4286250"/>
            <a:ext cx="8286750" cy="2357438"/>
          </a:xfrm>
        </p:spPr>
        <p:txBody>
          <a:bodyPr/>
          <a:lstStyle/>
          <a:p>
            <a:r>
              <a:rPr lang="ru-RU" sz="2000" smtClean="0"/>
              <a:t>Клиент обращается к поставщику посылая ему сообщение стандартного формата, содержащее метеданные на основе которых поставщик и будет действовать.</a:t>
            </a:r>
          </a:p>
          <a:p>
            <a:r>
              <a:rPr lang="ru-RU" sz="2000" smtClean="0"/>
              <a:t>Поставщик  на основе полученных в сообщении метаданных формирует ответ.</a:t>
            </a:r>
          </a:p>
          <a:p>
            <a:r>
              <a:rPr lang="ru-RU" sz="2000" smtClean="0"/>
              <a:t>Ответ принятый от поставщика клиент может использовать по  своему усмотрению.</a:t>
            </a:r>
          </a:p>
        </p:txBody>
      </p:sp>
      <p:pic>
        <p:nvPicPr>
          <p:cNvPr id="33796" name="Picture 2"/>
          <p:cNvPicPr>
            <a:picLocks noChangeAspect="1" noChangeArrowheads="1"/>
          </p:cNvPicPr>
          <p:nvPr/>
        </p:nvPicPr>
        <p:blipFill>
          <a:blip r:embed="rId2" cstate="print"/>
          <a:srcRect/>
          <a:stretch>
            <a:fillRect/>
          </a:stretch>
        </p:blipFill>
        <p:spPr bwMode="auto">
          <a:xfrm>
            <a:off x="357188" y="1285875"/>
            <a:ext cx="8351837" cy="3000375"/>
          </a:xfrm>
          <a:prstGeom prst="rect">
            <a:avLst/>
          </a:prstGeom>
          <a:noFill/>
          <a:ln w="9525">
            <a:noFill/>
            <a:miter lim="800000"/>
            <a:headEnd/>
            <a:tailEnd/>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p:txBody>
          <a:bodyPr>
            <a:normAutofit fontScale="90000"/>
          </a:bodyPr>
          <a:lstStyle/>
          <a:p>
            <a:pPr>
              <a:defRPr/>
            </a:pPr>
            <a:r>
              <a:rPr lang="ru-RU" sz="3200" smtClean="0"/>
              <a:t>Архитектура ИС предприятия на основе </a:t>
            </a:r>
            <a:r>
              <a:rPr lang="en-US" sz="3200" smtClean="0"/>
              <a:t>SOA</a:t>
            </a:r>
            <a:endParaRPr lang="ru-RU" sz="3200" smtClean="0"/>
          </a:p>
        </p:txBody>
      </p:sp>
      <p:sp>
        <p:nvSpPr>
          <p:cNvPr id="34819" name="Содержимое 2"/>
          <p:cNvSpPr>
            <a:spLocks noGrp="1"/>
          </p:cNvSpPr>
          <p:nvPr>
            <p:ph idx="1"/>
          </p:nvPr>
        </p:nvSpPr>
        <p:spPr>
          <a:xfrm>
            <a:off x="6500813" y="1714500"/>
            <a:ext cx="2338387" cy="4714875"/>
          </a:xfrm>
        </p:spPr>
        <p:txBody>
          <a:bodyPr/>
          <a:lstStyle/>
          <a:p>
            <a:r>
              <a:rPr lang="ru-RU" sz="2000" smtClean="0"/>
              <a:t>Уровень бизнес-логики предприятия</a:t>
            </a:r>
          </a:p>
          <a:p>
            <a:r>
              <a:rPr lang="ru-RU" sz="2000" smtClean="0"/>
              <a:t>Уровень логики приложения</a:t>
            </a:r>
          </a:p>
          <a:p>
            <a:endParaRPr lang="ru-RU" sz="2000" smtClean="0"/>
          </a:p>
          <a:p>
            <a:endParaRPr lang="ru-RU" sz="2000" smtClean="0"/>
          </a:p>
          <a:p>
            <a:r>
              <a:rPr lang="ru-RU" sz="2000" smtClean="0"/>
              <a:t>Уровень приложения</a:t>
            </a:r>
          </a:p>
          <a:p>
            <a:endParaRPr lang="ru-RU" smtClean="0"/>
          </a:p>
        </p:txBody>
      </p:sp>
      <p:pic>
        <p:nvPicPr>
          <p:cNvPr id="34820" name="Picture 2"/>
          <p:cNvPicPr>
            <a:picLocks noChangeAspect="1" noChangeArrowheads="1"/>
          </p:cNvPicPr>
          <p:nvPr/>
        </p:nvPicPr>
        <p:blipFill>
          <a:blip r:embed="rId2" cstate="print"/>
          <a:srcRect/>
          <a:stretch>
            <a:fillRect/>
          </a:stretch>
        </p:blipFill>
        <p:spPr bwMode="auto">
          <a:xfrm>
            <a:off x="357188" y="1571625"/>
            <a:ext cx="6181725" cy="4643438"/>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smtClean="0"/>
              <a:t>Принцип слабой связи</a:t>
            </a:r>
            <a:endParaRPr lang="ru-RU" dirty="0"/>
          </a:p>
        </p:txBody>
      </p:sp>
      <p:sp>
        <p:nvSpPr>
          <p:cNvPr id="3" name="Содержимое 2"/>
          <p:cNvSpPr>
            <a:spLocks noGrp="1"/>
          </p:cNvSpPr>
          <p:nvPr>
            <p:ph idx="1"/>
          </p:nvPr>
        </p:nvSpPr>
        <p:spPr>
          <a:xfrm>
            <a:off x="457200" y="1600201"/>
            <a:ext cx="8472518" cy="3900502"/>
          </a:xfrm>
        </p:spPr>
        <p:txBody>
          <a:bodyPr>
            <a:normAutofit/>
          </a:bodyPr>
          <a:lstStyle/>
          <a:p>
            <a:r>
              <a:rPr lang="ru-RU" dirty="0" smtClean="0"/>
              <a:t>В определение SOA входит понятие слабой связи сервисов. Этот термин подразумевает, что взаимодействующие программные компоненты имеет минимальное знание друг о друге: </a:t>
            </a:r>
          </a:p>
          <a:p>
            <a:pPr lvl="1"/>
            <a:r>
              <a:rPr lang="ru-RU" dirty="0" smtClean="0"/>
              <a:t>они находят информацию, которая им нужна для взаимодействия непосредственно перед взаимодействием.</a:t>
            </a:r>
            <a:endParaRPr lang="ru-RU"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Достоинства слабой связи</a:t>
            </a:r>
            <a:endParaRPr lang="ru-RU" dirty="0"/>
          </a:p>
        </p:txBody>
      </p:sp>
      <p:sp>
        <p:nvSpPr>
          <p:cNvPr id="3" name="Содержимое 2"/>
          <p:cNvSpPr>
            <a:spLocks noGrp="1"/>
          </p:cNvSpPr>
          <p:nvPr>
            <p:ph idx="1"/>
          </p:nvPr>
        </p:nvSpPr>
        <p:spPr>
          <a:xfrm>
            <a:off x="457200" y="1600200"/>
            <a:ext cx="8543956" cy="4525963"/>
          </a:xfrm>
        </p:spPr>
        <p:txBody>
          <a:bodyPr>
            <a:normAutofit fontScale="55000" lnSpcReduction="20000"/>
          </a:bodyPr>
          <a:lstStyle/>
          <a:p>
            <a:r>
              <a:rPr lang="ru-RU" b="1" i="1" dirty="0" smtClean="0"/>
              <a:t>Гибкость:</a:t>
            </a:r>
            <a:r>
              <a:rPr lang="ru-RU" i="1" dirty="0" smtClean="0"/>
              <a:t> сервис может быть расположен на любом сервере, а при необходимости </a:t>
            </a:r>
            <a:r>
              <a:rPr lang="ru-RU" dirty="0" smtClean="0"/>
              <a:t>- перемещен. Пока ссылка на этот сервис есть в службе регистрации, предполагаемые клиенты будут в состоянии найти и использовать его.</a:t>
            </a:r>
          </a:p>
          <a:p>
            <a:endParaRPr lang="ru-RU" b="1" i="1" dirty="0" smtClean="0"/>
          </a:p>
          <a:p>
            <a:r>
              <a:rPr lang="ru-RU" b="1" i="1" dirty="0" err="1" smtClean="0"/>
              <a:t>Масшабируемость</a:t>
            </a:r>
            <a:r>
              <a:rPr lang="ru-RU" b="1" i="1" dirty="0" smtClean="0"/>
              <a:t>: </a:t>
            </a:r>
            <a:r>
              <a:rPr lang="ru-RU" i="1" dirty="0" smtClean="0"/>
              <a:t>функциональные возможности сервиса могут быть расширены </a:t>
            </a:r>
            <a:r>
              <a:rPr lang="ru-RU" dirty="0" smtClean="0"/>
              <a:t>или сужены, поскольку при этом описание сервиса динамически меняется и, соответственно, изменяются и запросы.</a:t>
            </a:r>
          </a:p>
          <a:p>
            <a:endParaRPr lang="ru-RU" b="1" i="1" dirty="0" smtClean="0"/>
          </a:p>
          <a:p>
            <a:r>
              <a:rPr lang="ru-RU" b="1" i="1" dirty="0" smtClean="0"/>
              <a:t>Возможность модификации реализации: </a:t>
            </a:r>
            <a:r>
              <a:rPr lang="ru-RU" i="1" dirty="0" smtClean="0"/>
              <a:t>при условии, что оригинальные </a:t>
            </a:r>
            <a:r>
              <a:rPr lang="ru-RU" dirty="0" smtClean="0"/>
              <a:t>интерфейсы сохраняются, реализация сервиса может быть обновлена без сбоев в обслуживании клиентов.</a:t>
            </a:r>
          </a:p>
          <a:p>
            <a:endParaRPr lang="ru-RU" b="1" i="1" dirty="0" smtClean="0"/>
          </a:p>
          <a:p>
            <a:r>
              <a:rPr lang="ru-RU" b="1" i="1" dirty="0" smtClean="0"/>
              <a:t>Отказоустойчивость: </a:t>
            </a:r>
            <a:r>
              <a:rPr lang="ru-RU" i="1" dirty="0" smtClean="0"/>
              <a:t>Если возникают проблемы в работе сервера, программного </a:t>
            </a:r>
            <a:r>
              <a:rPr lang="ru-RU" dirty="0" smtClean="0"/>
              <a:t>компонента или сегмента сети, или сервис становится недоступным по любой другой причине, клиенты могут сделать запрос к службе регистрации для обнаружения другого сервиса, который предоставляет требуемые услуги.</a:t>
            </a:r>
            <a:endParaRPr lang="ru-RU"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Состояние сервиса</a:t>
            </a:r>
            <a:endParaRPr lang="ru-RU" dirty="0"/>
          </a:p>
        </p:txBody>
      </p:sp>
      <p:sp>
        <p:nvSpPr>
          <p:cNvPr id="3" name="Содержимое 2"/>
          <p:cNvSpPr>
            <a:spLocks noGrp="1"/>
          </p:cNvSpPr>
          <p:nvPr>
            <p:ph idx="1"/>
          </p:nvPr>
        </p:nvSpPr>
        <p:spPr>
          <a:xfrm>
            <a:off x="428596" y="1357298"/>
            <a:ext cx="7467600" cy="1971676"/>
          </a:xfrm>
        </p:spPr>
        <p:txBody>
          <a:bodyPr/>
          <a:lstStyle/>
          <a:p>
            <a:r>
              <a:rPr lang="ru-RU" sz="1800" dirty="0" smtClean="0"/>
              <a:t>в теории слабосвязанных сервисов важными являются понятия:</a:t>
            </a:r>
          </a:p>
          <a:p>
            <a:pPr lvl="1"/>
            <a:r>
              <a:rPr lang="ru-RU" sz="1800" dirty="0" smtClean="0"/>
              <a:t>≪состояние сервиса≫;</a:t>
            </a:r>
          </a:p>
          <a:p>
            <a:pPr lvl="1"/>
            <a:r>
              <a:rPr lang="ru-RU" sz="1800" dirty="0" smtClean="0"/>
              <a:t>≪сервис без состояний≫.</a:t>
            </a:r>
          </a:p>
          <a:p>
            <a:endParaRPr lang="ru-RU" dirty="0"/>
          </a:p>
        </p:txBody>
      </p:sp>
      <p:pic>
        <p:nvPicPr>
          <p:cNvPr id="49154" name="Picture 2"/>
          <p:cNvPicPr>
            <a:picLocks noChangeAspect="1" noChangeArrowheads="1"/>
          </p:cNvPicPr>
          <p:nvPr/>
        </p:nvPicPr>
        <p:blipFill>
          <a:blip r:embed="rId2" cstate="print"/>
          <a:srcRect/>
          <a:stretch>
            <a:fillRect/>
          </a:stretch>
        </p:blipFill>
        <p:spPr bwMode="auto">
          <a:xfrm>
            <a:off x="214282" y="2857496"/>
            <a:ext cx="5484386" cy="3643338"/>
          </a:xfrm>
          <a:prstGeom prst="rect">
            <a:avLst/>
          </a:prstGeom>
          <a:noFill/>
          <a:ln w="9525">
            <a:noFill/>
            <a:miter lim="800000"/>
            <a:headEnd/>
            <a:tailEnd/>
          </a:ln>
          <a:effectLst>
            <a:prstShdw prst="shdw17" dist="17961" dir="2700000">
              <a:schemeClr val="bg2"/>
            </a:prstShdw>
          </a:effectLst>
        </p:spPr>
      </p:pic>
      <p:sp>
        <p:nvSpPr>
          <p:cNvPr id="5" name="Прямоугольник 4"/>
          <p:cNvSpPr/>
          <p:nvPr/>
        </p:nvSpPr>
        <p:spPr>
          <a:xfrm>
            <a:off x="5715008" y="2857496"/>
            <a:ext cx="3286116" cy="3539430"/>
          </a:xfrm>
          <a:prstGeom prst="rect">
            <a:avLst/>
          </a:prstGeom>
        </p:spPr>
        <p:txBody>
          <a:bodyPr wrap="square">
            <a:spAutoFit/>
          </a:bodyPr>
          <a:lstStyle/>
          <a:p>
            <a:r>
              <a:rPr lang="ru-RU" sz="1400" dirty="0" smtClean="0"/>
              <a:t>Для сложных </a:t>
            </a:r>
            <a:r>
              <a:rPr lang="ru-RU" sz="1400" dirty="0"/>
              <a:t>запросов, которые требуют нескольких шагов, </a:t>
            </a:r>
            <a:r>
              <a:rPr lang="ru-RU" sz="1400" dirty="0" smtClean="0"/>
              <a:t>сервис </a:t>
            </a:r>
            <a:r>
              <a:rPr lang="ru-RU" sz="1400" dirty="0"/>
              <a:t>сохраняет в своей локальной памяти </a:t>
            </a:r>
            <a:r>
              <a:rPr lang="ru-RU" sz="1400" dirty="0" smtClean="0"/>
              <a:t>некоторую информацию </a:t>
            </a:r>
            <a:r>
              <a:rPr lang="ru-RU" sz="1400" dirty="0"/>
              <a:t>("состояние") о первом шаге, предполагая использовать </a:t>
            </a:r>
            <a:r>
              <a:rPr lang="ru-RU" sz="1400" dirty="0" smtClean="0"/>
              <a:t>ее, </a:t>
            </a:r>
            <a:r>
              <a:rPr lang="ru-RU" sz="1400" dirty="0"/>
              <a:t>когда </a:t>
            </a:r>
            <a:r>
              <a:rPr lang="ru-RU" sz="1400" dirty="0" smtClean="0"/>
              <a:t>клиент входит </a:t>
            </a:r>
            <a:r>
              <a:rPr lang="ru-RU" sz="1400" dirty="0"/>
              <a:t>с ним в контакт на следующем шаге. </a:t>
            </a:r>
            <a:endParaRPr lang="ru-RU" sz="1400" dirty="0" smtClean="0"/>
          </a:p>
          <a:p>
            <a:endParaRPr lang="ru-RU" sz="1400" dirty="0" smtClean="0"/>
          </a:p>
          <a:p>
            <a:endParaRPr lang="ru-RU" sz="1400" dirty="0"/>
          </a:p>
          <a:p>
            <a:endParaRPr lang="ru-RU" sz="1400" dirty="0"/>
          </a:p>
          <a:p>
            <a:r>
              <a:rPr lang="ru-RU" sz="1400" dirty="0" smtClean="0"/>
              <a:t>В </a:t>
            </a:r>
            <a:r>
              <a:rPr lang="ru-RU" sz="1400" dirty="0"/>
              <a:t>этом случае, </a:t>
            </a:r>
            <a:r>
              <a:rPr lang="ru-RU" sz="1400" dirty="0" smtClean="0"/>
              <a:t>говорят, что сервис </a:t>
            </a:r>
            <a:r>
              <a:rPr lang="ru-RU" sz="1400" dirty="0"/>
              <a:t>обладает состоянием</a:t>
            </a:r>
          </a:p>
          <a:p>
            <a:r>
              <a:rPr lang="ru-RU" sz="1400" dirty="0"/>
              <a:t>(</a:t>
            </a:r>
            <a:r>
              <a:rPr lang="ru-RU" sz="1400" dirty="0" err="1"/>
              <a:t>stateful</a:t>
            </a:r>
            <a:r>
              <a:rPr lang="ru-RU" sz="1400" dirty="0"/>
              <a:t> </a:t>
            </a:r>
            <a:r>
              <a:rPr lang="ru-RU" sz="1400" dirty="0" err="1"/>
              <a:t>service</a:t>
            </a:r>
            <a:r>
              <a:rPr lang="ru-RU" sz="1400" dirty="0"/>
              <a:t>), и клиент должен возвратиться к тому же самому сервису при </a:t>
            </a:r>
            <a:r>
              <a:rPr lang="ru-RU" sz="1400" dirty="0" smtClean="0"/>
              <a:t>следующем шаге</a:t>
            </a:r>
            <a:r>
              <a:rPr lang="ru-RU" sz="1400" dirty="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err="1" smtClean="0"/>
              <a:t>Веб-сервисы</a:t>
            </a:r>
            <a:endParaRPr lang="ru-RU" dirty="0"/>
          </a:p>
        </p:txBody>
      </p:sp>
      <p:sp>
        <p:nvSpPr>
          <p:cNvPr id="3" name="Содержимое 2"/>
          <p:cNvSpPr>
            <a:spLocks noGrp="1"/>
          </p:cNvSpPr>
          <p:nvPr>
            <p:ph idx="1"/>
          </p:nvPr>
        </p:nvSpPr>
        <p:spPr/>
        <p:txBody>
          <a:bodyPr>
            <a:normAutofit fontScale="85000" lnSpcReduction="10000"/>
          </a:bodyPr>
          <a:lstStyle/>
          <a:p>
            <a:r>
              <a:rPr lang="ru-RU" dirty="0" err="1" smtClean="0"/>
              <a:t>Веб-сервисы</a:t>
            </a:r>
            <a:r>
              <a:rPr lang="ru-RU" dirty="0" smtClean="0"/>
              <a:t> (или </a:t>
            </a:r>
            <a:r>
              <a:rPr lang="ru-RU" dirty="0" err="1" smtClean="0"/>
              <a:t>веб-службы</a:t>
            </a:r>
            <a:r>
              <a:rPr lang="ru-RU" dirty="0" smtClean="0"/>
              <a:t>) – это распределенные программные компоненты, идентифицируемые своим сетевым адресом, интерфейс которых описан на специальном ≪диалекте≫ языка </a:t>
            </a:r>
            <a:r>
              <a:rPr lang="en-US" dirty="0" smtClean="0"/>
              <a:t>XML (</a:t>
            </a:r>
            <a:r>
              <a:rPr lang="en-US" dirty="0" err="1" smtClean="0"/>
              <a:t>eXtensible</a:t>
            </a:r>
            <a:r>
              <a:rPr lang="en-US" dirty="0" smtClean="0"/>
              <a:t> Markup Language), </a:t>
            </a:r>
            <a:r>
              <a:rPr lang="ru-RU" dirty="0" smtClean="0"/>
              <a:t>а именно </a:t>
            </a:r>
            <a:r>
              <a:rPr lang="en-US" dirty="0" smtClean="0"/>
              <a:t>WSDL (Web Service</a:t>
            </a:r>
            <a:r>
              <a:rPr lang="ru-RU" dirty="0" smtClean="0"/>
              <a:t> </a:t>
            </a:r>
            <a:r>
              <a:rPr lang="ru-RU" dirty="0" err="1" smtClean="0"/>
              <a:t>Description</a:t>
            </a:r>
            <a:r>
              <a:rPr lang="ru-RU" dirty="0" smtClean="0"/>
              <a:t> </a:t>
            </a:r>
            <a:r>
              <a:rPr lang="ru-RU" dirty="0" err="1" smtClean="0"/>
              <a:t>Language</a:t>
            </a:r>
            <a:r>
              <a:rPr lang="ru-RU" dirty="0" smtClean="0"/>
              <a:t>). </a:t>
            </a:r>
          </a:p>
          <a:p>
            <a:r>
              <a:rPr lang="ru-RU" dirty="0" smtClean="0"/>
              <a:t>Другие программные системы могут взаимодействовать с </a:t>
            </a:r>
            <a:r>
              <a:rPr lang="ru-RU" dirty="0" err="1" smtClean="0"/>
              <a:t>веб-сервисами</a:t>
            </a:r>
            <a:r>
              <a:rPr lang="ru-RU" dirty="0" smtClean="0"/>
              <a:t> согласно этому описанию посредством сообщений, основанных на другом ≪диалекте≫ XML - SOAP, и передаваемых с помощью </a:t>
            </a:r>
            <a:r>
              <a:rPr lang="ru-RU" dirty="0" err="1" smtClean="0"/>
              <a:t>интернет-протоколов</a:t>
            </a:r>
            <a:endParaRPr lang="ru-RU" dirty="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err="1" smtClean="0"/>
              <a:t>Веб-сервисы</a:t>
            </a:r>
            <a:r>
              <a:rPr lang="ru-RU" b="1" dirty="0" smtClean="0"/>
              <a:t> и </a:t>
            </a:r>
            <a:r>
              <a:rPr lang="en-US" b="1" dirty="0" smtClean="0"/>
              <a:t>SOA</a:t>
            </a:r>
            <a:endParaRPr lang="ru-RU" dirty="0"/>
          </a:p>
        </p:txBody>
      </p:sp>
      <p:sp>
        <p:nvSpPr>
          <p:cNvPr id="3" name="Содержимое 2"/>
          <p:cNvSpPr>
            <a:spLocks noGrp="1"/>
          </p:cNvSpPr>
          <p:nvPr>
            <p:ph idx="1"/>
          </p:nvPr>
        </p:nvSpPr>
        <p:spPr/>
        <p:txBody>
          <a:bodyPr>
            <a:normAutofit fontScale="92500" lnSpcReduction="10000"/>
          </a:bodyPr>
          <a:lstStyle/>
          <a:p>
            <a:r>
              <a:rPr lang="ru-RU" dirty="0" smtClean="0"/>
              <a:t>SOA и </a:t>
            </a:r>
            <a:r>
              <a:rPr lang="ru-RU" dirty="0" err="1" smtClean="0"/>
              <a:t>веб-сервисы</a:t>
            </a:r>
            <a:r>
              <a:rPr lang="ru-RU" dirty="0" smtClean="0"/>
              <a:t> являются ≪ортогональными≫ понятиями:</a:t>
            </a:r>
          </a:p>
          <a:p>
            <a:pPr lvl="1"/>
            <a:r>
              <a:rPr lang="ru-RU" dirty="0" smtClean="0"/>
              <a:t> сервисная ориентация – это архитектурный стиль построения системы, </a:t>
            </a:r>
          </a:p>
          <a:p>
            <a:pPr lvl="1"/>
            <a:r>
              <a:rPr lang="ru-RU" dirty="0" err="1" smtClean="0"/>
              <a:t>веб-сервисы</a:t>
            </a:r>
            <a:r>
              <a:rPr lang="ru-RU" dirty="0" smtClean="0"/>
              <a:t> – </a:t>
            </a:r>
            <a:r>
              <a:rPr lang="ru-RU" dirty="0" err="1" smtClean="0"/>
              <a:t>технологияреализации</a:t>
            </a:r>
            <a:r>
              <a:rPr lang="ru-RU" dirty="0" smtClean="0"/>
              <a:t> сервиса. </a:t>
            </a:r>
          </a:p>
          <a:p>
            <a:r>
              <a:rPr lang="ru-RU" dirty="0" smtClean="0"/>
              <a:t>Они, конечно, могут использоваться совместно – как это часто и случается, но они взаимно независимы.</a:t>
            </a:r>
          </a:p>
          <a:p>
            <a:r>
              <a:rPr lang="ru-RU" dirty="0" err="1" smtClean="0"/>
              <a:t>Веб-сервисы</a:t>
            </a:r>
            <a:r>
              <a:rPr lang="ru-RU" dirty="0" smtClean="0"/>
              <a:t> хорошо подходят в качестве строительных блоков SOA-среды</a:t>
            </a:r>
            <a:endParaRPr lang="ru-RU"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err="1" smtClean="0"/>
              <a:t>Веб</a:t>
            </a:r>
            <a:r>
              <a:rPr lang="ru-RU" dirty="0" smtClean="0"/>
              <a:t> сервис</a:t>
            </a:r>
            <a:endParaRPr lang="ru-RU" dirty="0"/>
          </a:p>
        </p:txBody>
      </p:sp>
      <p:sp>
        <p:nvSpPr>
          <p:cNvPr id="35843" name="Содержимое 2"/>
          <p:cNvSpPr>
            <a:spLocks noGrp="1"/>
          </p:cNvSpPr>
          <p:nvPr>
            <p:ph idx="1"/>
          </p:nvPr>
        </p:nvSpPr>
        <p:spPr>
          <a:xfrm>
            <a:off x="5786438" y="1554163"/>
            <a:ext cx="3205162" cy="4875212"/>
          </a:xfrm>
        </p:spPr>
        <p:txBody>
          <a:bodyPr/>
          <a:lstStyle/>
          <a:p>
            <a:r>
              <a:rPr lang="ru-RU" sz="2400" b="1" smtClean="0"/>
              <a:t>Веб-служба</a:t>
            </a:r>
            <a:r>
              <a:rPr lang="ru-RU" sz="2400" smtClean="0"/>
              <a:t>, </a:t>
            </a:r>
            <a:r>
              <a:rPr lang="ru-RU" sz="2400" i="1" smtClean="0"/>
              <a:t>веб-сервис</a:t>
            </a:r>
            <a:r>
              <a:rPr lang="ru-RU" sz="2400" smtClean="0"/>
              <a:t> (англ. </a:t>
            </a:r>
            <a:r>
              <a:rPr lang="ru-RU" sz="2400" i="1" smtClean="0"/>
              <a:t>web service</a:t>
            </a:r>
            <a:r>
              <a:rPr lang="ru-RU" sz="2400" smtClean="0"/>
              <a:t>) — идентифицируемая программная система со стандартизированными интерфейсами</a:t>
            </a:r>
            <a:r>
              <a:rPr lang="ru-RU" smtClean="0"/>
              <a:t>.</a:t>
            </a:r>
          </a:p>
        </p:txBody>
      </p:sp>
      <p:pic>
        <p:nvPicPr>
          <p:cNvPr id="35844" name="Picture 2"/>
          <p:cNvPicPr>
            <a:picLocks noChangeAspect="1" noChangeArrowheads="1"/>
          </p:cNvPicPr>
          <p:nvPr/>
        </p:nvPicPr>
        <p:blipFill>
          <a:blip r:embed="rId2" cstate="print"/>
          <a:srcRect/>
          <a:stretch>
            <a:fillRect/>
          </a:stretch>
        </p:blipFill>
        <p:spPr bwMode="auto">
          <a:xfrm>
            <a:off x="428625" y="1643063"/>
            <a:ext cx="5378450" cy="492918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Модель работы </a:t>
            </a:r>
            <a:r>
              <a:rPr lang="en-US" dirty="0" smtClean="0"/>
              <a:t>Web-</a:t>
            </a:r>
            <a:r>
              <a:rPr lang="ru-RU" dirty="0" smtClean="0"/>
              <a:t>сервиса</a:t>
            </a:r>
            <a:endParaRPr lang="ru-RU" dirty="0"/>
          </a:p>
        </p:txBody>
      </p:sp>
      <p:sp>
        <p:nvSpPr>
          <p:cNvPr id="2052" name="Содержимое 2"/>
          <p:cNvSpPr>
            <a:spLocks noGrp="1"/>
          </p:cNvSpPr>
          <p:nvPr>
            <p:ph idx="1"/>
          </p:nvPr>
        </p:nvSpPr>
        <p:spPr>
          <a:xfrm>
            <a:off x="304800" y="1554163"/>
            <a:ext cx="8686800" cy="46037"/>
          </a:xfrm>
        </p:spPr>
        <p:txBody>
          <a:bodyPr/>
          <a:lstStyle/>
          <a:p>
            <a:endParaRPr lang="ru-RU" smtClean="0"/>
          </a:p>
        </p:txBody>
      </p:sp>
      <p:sp>
        <p:nvSpPr>
          <p:cNvPr id="205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050" name="Object 1"/>
          <p:cNvGraphicFramePr>
            <a:graphicFrameLocks noChangeAspect="1"/>
          </p:cNvGraphicFramePr>
          <p:nvPr/>
        </p:nvGraphicFramePr>
        <p:xfrm>
          <a:off x="285750" y="2286000"/>
          <a:ext cx="8429625" cy="3829050"/>
        </p:xfrm>
        <a:graphic>
          <a:graphicData uri="http://schemas.openxmlformats.org/presentationml/2006/ole">
            <p:oleObj spid="_x0000_s2050" r:id="rId3" imgW="4835908" imgH="2188723" progId="">
              <p:embed/>
            </p:oleObj>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fontAlgn="auto" hangingPunct="1">
              <a:spcAft>
                <a:spcPts val="0"/>
              </a:spcAft>
              <a:defRPr/>
            </a:pPr>
            <a:r>
              <a:rPr lang="ru-RU" dirty="0" smtClean="0"/>
              <a:t>Понятие программного компонента</a:t>
            </a:r>
            <a:endParaRPr lang="ru-RU" dirty="0"/>
          </a:p>
        </p:txBody>
      </p:sp>
      <p:sp>
        <p:nvSpPr>
          <p:cNvPr id="3" name="Содержимое 2"/>
          <p:cNvSpPr>
            <a:spLocks noGrp="1"/>
          </p:cNvSpPr>
          <p:nvPr>
            <p:ph idx="1"/>
          </p:nvPr>
        </p:nvSpPr>
        <p:spPr>
          <a:xfrm>
            <a:off x="304800" y="1554163"/>
            <a:ext cx="8686800" cy="4732337"/>
          </a:xfrm>
        </p:spPr>
        <p:txBody>
          <a:bodyPr>
            <a:normAutofit fontScale="55000" lnSpcReduction="20000"/>
          </a:bodyPr>
          <a:lstStyle/>
          <a:p>
            <a:pPr eaLnBrk="1" fontAlgn="auto" hangingPunct="1">
              <a:spcAft>
                <a:spcPts val="0"/>
              </a:spcAft>
              <a:buClr>
                <a:srgbClr val="C00000"/>
              </a:buClr>
              <a:buFont typeface="Wingdings" pitchFamily="2" charset="2"/>
              <a:buChar char="Ø"/>
              <a:defRPr/>
            </a:pPr>
            <a:r>
              <a:rPr lang="ru-RU" b="1" dirty="0" smtClean="0"/>
              <a:t>Компонент </a:t>
            </a:r>
            <a:r>
              <a:rPr lang="ru-RU" dirty="0" smtClean="0"/>
              <a:t>– модульная единица ПО снабженная полностью определенным и предоставляемым по запросу интерфейсом.</a:t>
            </a:r>
          </a:p>
          <a:p>
            <a:pPr eaLnBrk="1" fontAlgn="auto" hangingPunct="1">
              <a:spcAft>
                <a:spcPts val="0"/>
              </a:spcAft>
              <a:buClr>
                <a:srgbClr val="C00000"/>
              </a:buClr>
              <a:buFont typeface="Wingdings" pitchFamily="2" charset="2"/>
              <a:buChar char="Ø"/>
              <a:defRPr/>
            </a:pPr>
            <a:r>
              <a:rPr lang="ru-RU" dirty="0" smtClean="0"/>
              <a:t>Компонент должен обладать свойством – </a:t>
            </a:r>
            <a:r>
              <a:rPr lang="ru-RU" b="1" i="1" dirty="0" err="1" smtClean="0"/>
              <a:t>заменяемости</a:t>
            </a:r>
            <a:r>
              <a:rPr lang="ru-RU" i="1" dirty="0" smtClean="0"/>
              <a:t> (</a:t>
            </a:r>
            <a:r>
              <a:rPr lang="en-US" i="1" dirty="0" smtClean="0"/>
              <a:t>replaceable) </a:t>
            </a:r>
            <a:r>
              <a:rPr lang="ru-RU" dirty="0" smtClean="0"/>
              <a:t>в рамках системного окружения. Замена компонента может быть выполнена в любой момент, даже в условиях работы системы. Последний аспект  определяет, что в РС может отсутствовать  опция</a:t>
            </a:r>
          </a:p>
          <a:p>
            <a:pPr eaLnBrk="1" fontAlgn="auto" hangingPunct="1">
              <a:spcAft>
                <a:spcPts val="0"/>
              </a:spcAft>
              <a:buClr>
                <a:srgbClr val="C00000"/>
              </a:buClr>
              <a:buFont typeface="Wingdings" pitchFamily="2" charset="2"/>
              <a:buChar char="Ø"/>
              <a:defRPr/>
            </a:pPr>
            <a:r>
              <a:rPr lang="ru-RU" b="1" dirty="0" smtClean="0"/>
              <a:t>Интерфейс</a:t>
            </a:r>
            <a:r>
              <a:rPr lang="ru-RU" dirty="0" smtClean="0"/>
              <a:t> -  описывает состав параметров необходимых для обращению к компоненту. Замена компонента может быть выполнена только при условии неизменности его интерфейса.</a:t>
            </a:r>
          </a:p>
          <a:p>
            <a:pPr eaLnBrk="1" fontAlgn="auto" hangingPunct="1">
              <a:spcAft>
                <a:spcPts val="0"/>
              </a:spcAft>
              <a:buClr>
                <a:srgbClr val="C00000"/>
              </a:buClr>
              <a:buFont typeface="Wingdings" pitchFamily="2" charset="2"/>
              <a:buChar char="Ø"/>
              <a:defRPr/>
            </a:pPr>
            <a:r>
              <a:rPr lang="ru-RU" b="1" dirty="0" err="1" smtClean="0"/>
              <a:t>Конектор</a:t>
            </a:r>
            <a:r>
              <a:rPr lang="ru-RU" dirty="0" smtClean="0"/>
              <a:t> – это механизм который обеспечивает коммуникации, и способствует координации (или кооперации) компонент друг с другом.</a:t>
            </a:r>
          </a:p>
          <a:p>
            <a:pPr eaLnBrk="1" fontAlgn="auto" hangingPunct="1">
              <a:spcAft>
                <a:spcPts val="0"/>
              </a:spcAft>
              <a:buClr>
                <a:srgbClr val="C00000"/>
              </a:buClr>
              <a:buFont typeface="Wingdings" pitchFamily="2" charset="2"/>
              <a:buChar char="Ø"/>
              <a:defRPr/>
            </a:pPr>
            <a:r>
              <a:rPr lang="ru-RU" dirty="0" err="1" smtClean="0"/>
              <a:t>Конектор</a:t>
            </a:r>
            <a:r>
              <a:rPr lang="ru-RU" dirty="0" smtClean="0"/>
              <a:t> может быть сформирован на основе средств реализующих способ связи между компонентами. :</a:t>
            </a:r>
          </a:p>
          <a:p>
            <a:pPr lvl="1" eaLnBrk="1" fontAlgn="auto" hangingPunct="1">
              <a:spcAft>
                <a:spcPts val="0"/>
              </a:spcAft>
              <a:buClr>
                <a:srgbClr val="C00000"/>
              </a:buClr>
              <a:buFont typeface="Wingdings" pitchFamily="2" charset="2"/>
              <a:buChar char="Ø"/>
              <a:defRPr/>
            </a:pPr>
            <a:r>
              <a:rPr lang="ru-RU" dirty="0" smtClean="0"/>
              <a:t>удаленный вызов процедур (</a:t>
            </a:r>
            <a:r>
              <a:rPr lang="en-US" dirty="0" smtClean="0"/>
              <a:t>RPC</a:t>
            </a:r>
            <a:r>
              <a:rPr lang="ru-RU" dirty="0" smtClean="0"/>
              <a:t>);</a:t>
            </a:r>
          </a:p>
          <a:p>
            <a:pPr lvl="1" eaLnBrk="1" fontAlgn="auto" hangingPunct="1">
              <a:spcAft>
                <a:spcPts val="0"/>
              </a:spcAft>
              <a:buClr>
                <a:srgbClr val="C00000"/>
              </a:buClr>
              <a:buFont typeface="Wingdings" pitchFamily="2" charset="2"/>
              <a:buChar char="Ø"/>
              <a:defRPr/>
            </a:pPr>
            <a:r>
              <a:rPr lang="ru-RU" dirty="0" smtClean="0"/>
              <a:t>обмен  сообщениями (</a:t>
            </a:r>
            <a:r>
              <a:rPr lang="en-US" dirty="0" smtClean="0"/>
              <a:t>message passing);</a:t>
            </a:r>
          </a:p>
          <a:p>
            <a:pPr lvl="1" eaLnBrk="1" fontAlgn="auto" hangingPunct="1">
              <a:spcAft>
                <a:spcPts val="0"/>
              </a:spcAft>
              <a:buClr>
                <a:srgbClr val="C00000"/>
              </a:buClr>
              <a:buFont typeface="Wingdings" pitchFamily="2" charset="2"/>
              <a:buChar char="Ø"/>
              <a:defRPr/>
            </a:pPr>
            <a:r>
              <a:rPr lang="ru-RU" dirty="0" smtClean="0"/>
              <a:t>потока данных (</a:t>
            </a:r>
            <a:r>
              <a:rPr lang="en-US" dirty="0" smtClean="0"/>
              <a:t>streaming data</a:t>
            </a:r>
            <a:r>
              <a:rPr lang="ru-RU" dirty="0" smtClean="0"/>
              <a:t>)</a:t>
            </a:r>
            <a:r>
              <a:rPr lang="en-US" dirty="0" smtClean="0"/>
              <a:t> </a:t>
            </a:r>
            <a:r>
              <a:rPr lang="ru-RU" dirty="0" smtClean="0"/>
              <a:t>и д.р.</a:t>
            </a:r>
          </a:p>
          <a:p>
            <a:pPr eaLnBrk="1" fontAlgn="auto" hangingPunct="1">
              <a:spcAft>
                <a:spcPts val="0"/>
              </a:spcAft>
              <a:buClr>
                <a:srgbClr val="C00000"/>
              </a:buClr>
              <a:buFont typeface="Wingdings" pitchFamily="2" charset="2"/>
              <a:buChar char="Ø"/>
              <a:defRPr/>
            </a:pPr>
            <a:r>
              <a:rPr lang="ru-RU" dirty="0" smtClean="0"/>
              <a:t>Использование понятий компонент и </a:t>
            </a:r>
            <a:r>
              <a:rPr lang="ru-RU" dirty="0" err="1" smtClean="0"/>
              <a:t>конектор</a:t>
            </a:r>
            <a:r>
              <a:rPr lang="ru-RU" dirty="0" smtClean="0"/>
              <a:t> позволяет описывать различные варианты конфигураций, которые в свою очередь могут быть квалифицированы как </a:t>
            </a:r>
            <a:r>
              <a:rPr lang="ru-RU" b="1" dirty="0" smtClean="0"/>
              <a:t>архитектурные стили</a:t>
            </a:r>
            <a:r>
              <a:rPr lang="ru-RU" dirty="0" smtClean="0"/>
              <a:t>.</a:t>
            </a:r>
            <a:endParaRPr lang="en-US"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28"/>
            <a:ext cx="8686800" cy="838200"/>
          </a:xfrm>
        </p:spPr>
        <p:txBody>
          <a:bodyPr/>
          <a:lstStyle/>
          <a:p>
            <a:pPr>
              <a:defRPr/>
            </a:pPr>
            <a:r>
              <a:rPr lang="ru-RU" dirty="0" smtClean="0"/>
              <a:t>Стек протоколов </a:t>
            </a:r>
            <a:r>
              <a:rPr lang="en-US" dirty="0" smtClean="0"/>
              <a:t>web-</a:t>
            </a:r>
            <a:r>
              <a:rPr lang="ru-RU" dirty="0" smtClean="0"/>
              <a:t>сервиса</a:t>
            </a:r>
            <a:endParaRPr lang="ru-RU" dirty="0"/>
          </a:p>
        </p:txBody>
      </p:sp>
      <p:sp>
        <p:nvSpPr>
          <p:cNvPr id="36867" name="Содержимое 2"/>
          <p:cNvSpPr>
            <a:spLocks noGrp="1"/>
          </p:cNvSpPr>
          <p:nvPr>
            <p:ph idx="1"/>
          </p:nvPr>
        </p:nvSpPr>
        <p:spPr/>
        <p:txBody>
          <a:bodyPr/>
          <a:lstStyle/>
          <a:p>
            <a:endParaRPr lang="ru-RU" smtClean="0"/>
          </a:p>
        </p:txBody>
      </p:sp>
      <p:sp>
        <p:nvSpPr>
          <p:cNvPr id="3686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36869" name="Picture 6"/>
          <p:cNvPicPr>
            <a:picLocks noChangeAspect="1" noChangeArrowheads="1"/>
          </p:cNvPicPr>
          <p:nvPr/>
        </p:nvPicPr>
        <p:blipFill>
          <a:blip r:embed="rId2" cstate="print"/>
          <a:srcRect/>
          <a:stretch>
            <a:fillRect/>
          </a:stretch>
        </p:blipFill>
        <p:spPr bwMode="auto">
          <a:xfrm>
            <a:off x="849313" y="1928813"/>
            <a:ext cx="5780087" cy="421481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86058"/>
            <a:ext cx="8258204" cy="838200"/>
          </a:xfrm>
        </p:spPr>
        <p:txBody>
          <a:bodyPr>
            <a:normAutofit fontScale="90000"/>
          </a:bodyPr>
          <a:lstStyle/>
          <a:p>
            <a:r>
              <a:rPr lang="ru-RU" dirty="0" smtClean="0"/>
              <a:t>Архитектура основанная на ресурсах</a:t>
            </a:r>
            <a:endParaRPr lang="ru-RU" dirty="0"/>
          </a:p>
        </p:txBody>
      </p:sp>
      <p:sp>
        <p:nvSpPr>
          <p:cNvPr id="3" name="Содержимое 2"/>
          <p:cNvSpPr>
            <a:spLocks noGrp="1"/>
          </p:cNvSpPr>
          <p:nvPr>
            <p:ph idx="1"/>
          </p:nvPr>
        </p:nvSpPr>
        <p:spPr/>
        <p:txBody>
          <a:bodyPr/>
          <a:lstStyle/>
          <a:p>
            <a:endParaRPr lang="ru-RU"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eaLnBrk="1" hangingPunct="1">
              <a:defRPr/>
            </a:pPr>
            <a:r>
              <a:rPr lang="ru-RU" dirty="0" smtClean="0"/>
              <a:t>Архитектура основанная на ресурсах</a:t>
            </a:r>
            <a:endParaRPr lang="ru-RU" dirty="0"/>
          </a:p>
        </p:txBody>
      </p:sp>
      <p:sp>
        <p:nvSpPr>
          <p:cNvPr id="37891" name="Содержимое 2"/>
          <p:cNvSpPr>
            <a:spLocks noGrp="1"/>
          </p:cNvSpPr>
          <p:nvPr>
            <p:ph idx="1"/>
          </p:nvPr>
        </p:nvSpPr>
        <p:spPr/>
        <p:txBody>
          <a:bodyPr/>
          <a:lstStyle/>
          <a:p>
            <a:pPr eaLnBrk="1" hangingPunct="1">
              <a:buClrTx/>
              <a:buFont typeface="Wingdings" pitchFamily="2" charset="2"/>
              <a:buChar char="Ø"/>
            </a:pPr>
            <a:r>
              <a:rPr lang="ru-RU" sz="2400" smtClean="0"/>
              <a:t>Рост числа сервисов доступных через </a:t>
            </a:r>
            <a:r>
              <a:rPr lang="en-US" sz="2400" smtClean="0"/>
              <a:t>Web</a:t>
            </a:r>
            <a:r>
              <a:rPr lang="ru-RU" sz="2400" smtClean="0"/>
              <a:t> и создание распределенных систем на основе композиций сервисов привели к необходимости переосмысления архитектуры РС построенных на базе </a:t>
            </a:r>
            <a:r>
              <a:rPr lang="en-US" sz="2400" smtClean="0"/>
              <a:t>Web.</a:t>
            </a:r>
            <a:endParaRPr lang="ru-RU" sz="2400" smtClean="0"/>
          </a:p>
          <a:p>
            <a:pPr eaLnBrk="1" hangingPunct="1">
              <a:buClrTx/>
              <a:buFont typeface="Wingdings" pitchFamily="2" charset="2"/>
              <a:buChar char="Ø"/>
            </a:pPr>
            <a:r>
              <a:rPr lang="ru-RU" sz="2400" smtClean="0"/>
              <a:t>Одной из проблем построения РС на основанных на </a:t>
            </a:r>
            <a:r>
              <a:rPr lang="en-US" sz="2400" smtClean="0"/>
              <a:t>Web </a:t>
            </a:r>
            <a:r>
              <a:rPr lang="ru-RU" sz="2400" smtClean="0"/>
              <a:t>сервисах явилась высокая сложность обеспечения связи  между большим числом различных компонент.</a:t>
            </a:r>
          </a:p>
          <a:p>
            <a:pPr eaLnBrk="1" hangingPunct="1">
              <a:buClrTx/>
              <a:buFont typeface="Wingdings" pitchFamily="2" charset="2"/>
              <a:buChar char="Ø"/>
            </a:pPr>
            <a:r>
              <a:rPr lang="ru-RU" sz="2400" smtClean="0"/>
              <a:t>В качестве альтернативы было предложено рассматривать РС как коллекцию ресурсов каждый из которых индивидуально управляется своим компонентом.</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err="1" smtClean="0"/>
              <a:t>Ресурсо-центрическая</a:t>
            </a:r>
            <a:r>
              <a:rPr lang="ru-RU" dirty="0" smtClean="0"/>
              <a:t> архитектура</a:t>
            </a:r>
            <a:endParaRPr lang="ru-RU" dirty="0"/>
          </a:p>
        </p:txBody>
      </p:sp>
      <p:sp>
        <p:nvSpPr>
          <p:cNvPr id="38915" name="Содержимое 2"/>
          <p:cNvSpPr>
            <a:spLocks noGrp="1"/>
          </p:cNvSpPr>
          <p:nvPr>
            <p:ph idx="1"/>
          </p:nvPr>
        </p:nvSpPr>
        <p:spPr>
          <a:xfrm>
            <a:off x="5286375" y="1554163"/>
            <a:ext cx="3705225" cy="4525962"/>
          </a:xfrm>
        </p:spPr>
        <p:txBody>
          <a:bodyPr/>
          <a:lstStyle/>
          <a:p>
            <a:pPr eaLnBrk="1" hangingPunct="1">
              <a:buClrTx/>
              <a:buFont typeface="Wingdings" pitchFamily="2" charset="2"/>
              <a:buChar char="Ø"/>
            </a:pPr>
            <a:r>
              <a:rPr lang="ru-RU" sz="2000" smtClean="0"/>
              <a:t>Ресурсы могут добавляться либо удаляться с помощь приложения (удаленного).</a:t>
            </a:r>
          </a:p>
          <a:p>
            <a:pPr eaLnBrk="1" hangingPunct="1">
              <a:buClrTx/>
              <a:buFont typeface="Wingdings" pitchFamily="2" charset="2"/>
              <a:buChar char="Ø"/>
            </a:pPr>
            <a:r>
              <a:rPr lang="ru-RU" sz="2000" smtClean="0"/>
              <a:t>Такой подход привел формированию понятия ресурсо-центрической архитектуры РИС</a:t>
            </a:r>
            <a:endParaRPr lang="en-US" sz="2000" smtClean="0"/>
          </a:p>
          <a:p>
            <a:pPr eaLnBrk="1" hangingPunct="1">
              <a:buClrTx/>
              <a:buFont typeface="Wingdings" pitchFamily="2" charset="2"/>
              <a:buChar char="Ø"/>
            </a:pPr>
            <a:r>
              <a:rPr lang="ru-RU" sz="2000" smtClean="0"/>
              <a:t>Ресурсный подход получил широкое распространение  в </a:t>
            </a:r>
            <a:r>
              <a:rPr lang="en-US" sz="2000" smtClean="0"/>
              <a:t>WEB </a:t>
            </a:r>
            <a:r>
              <a:rPr lang="ru-RU" sz="2000" smtClean="0"/>
              <a:t>в виде </a:t>
            </a:r>
            <a:r>
              <a:rPr lang="en-US" sz="2000" smtClean="0"/>
              <a:t>Web-</a:t>
            </a:r>
            <a:r>
              <a:rPr lang="ru-RU" sz="2000" smtClean="0"/>
              <a:t>сервисов </a:t>
            </a:r>
            <a:r>
              <a:rPr lang="en-US" sz="2000" smtClean="0"/>
              <a:t>RESTful (Representational State Transfer)</a:t>
            </a:r>
            <a:endParaRPr lang="ru-RU" sz="2000" smtClean="0"/>
          </a:p>
          <a:p>
            <a:endParaRPr lang="ru-RU" smtClean="0"/>
          </a:p>
        </p:txBody>
      </p:sp>
      <p:sp>
        <p:nvSpPr>
          <p:cNvPr id="4" name="Прямоугольник 3"/>
          <p:cNvSpPr/>
          <p:nvPr/>
        </p:nvSpPr>
        <p:spPr>
          <a:xfrm>
            <a:off x="1928813" y="2357438"/>
            <a:ext cx="1571625" cy="785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Удаленное приложение</a:t>
            </a:r>
          </a:p>
        </p:txBody>
      </p:sp>
      <p:sp>
        <p:nvSpPr>
          <p:cNvPr id="5" name="Шестиугольник 4"/>
          <p:cNvSpPr/>
          <p:nvPr/>
        </p:nvSpPr>
        <p:spPr>
          <a:xfrm>
            <a:off x="642938" y="3786188"/>
            <a:ext cx="1143000" cy="10001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Ресурс 1</a:t>
            </a:r>
          </a:p>
        </p:txBody>
      </p:sp>
      <p:sp>
        <p:nvSpPr>
          <p:cNvPr id="6" name="Шестиугольник 5"/>
          <p:cNvSpPr/>
          <p:nvPr/>
        </p:nvSpPr>
        <p:spPr>
          <a:xfrm>
            <a:off x="1500188" y="4929188"/>
            <a:ext cx="1143000" cy="10001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Ресурс 2</a:t>
            </a:r>
          </a:p>
        </p:txBody>
      </p:sp>
      <p:sp>
        <p:nvSpPr>
          <p:cNvPr id="7" name="Шестиугольник 6"/>
          <p:cNvSpPr/>
          <p:nvPr/>
        </p:nvSpPr>
        <p:spPr>
          <a:xfrm>
            <a:off x="2857500" y="4857750"/>
            <a:ext cx="1143000" cy="10001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Ресурс </a:t>
            </a:r>
            <a:r>
              <a:rPr lang="en-US" sz="1600" dirty="0">
                <a:solidFill>
                  <a:schemeClr val="tx1"/>
                </a:solidFill>
              </a:rPr>
              <a:t>M</a:t>
            </a:r>
            <a:endParaRPr lang="ru-RU" sz="1600" dirty="0">
              <a:solidFill>
                <a:schemeClr val="tx1"/>
              </a:solidFill>
            </a:endParaRPr>
          </a:p>
        </p:txBody>
      </p:sp>
      <p:sp>
        <p:nvSpPr>
          <p:cNvPr id="8" name="Шестиугольник 7"/>
          <p:cNvSpPr/>
          <p:nvPr/>
        </p:nvSpPr>
        <p:spPr>
          <a:xfrm>
            <a:off x="3786188" y="3786188"/>
            <a:ext cx="1143000" cy="100012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dirty="0">
                <a:solidFill>
                  <a:schemeClr val="tx1"/>
                </a:solidFill>
              </a:rPr>
              <a:t>Ресурс </a:t>
            </a:r>
            <a:r>
              <a:rPr lang="en-US" sz="1600" dirty="0">
                <a:solidFill>
                  <a:schemeClr val="tx1"/>
                </a:solidFill>
              </a:rPr>
              <a:t>N</a:t>
            </a:r>
            <a:endParaRPr lang="ru-RU" sz="1600" dirty="0">
              <a:solidFill>
                <a:schemeClr val="tx1"/>
              </a:solidFill>
            </a:endParaRPr>
          </a:p>
        </p:txBody>
      </p:sp>
      <p:cxnSp>
        <p:nvCxnSpPr>
          <p:cNvPr id="10" name="Прямая со стрелкой 9"/>
          <p:cNvCxnSpPr>
            <a:stCxn id="5" idx="2"/>
            <a:endCxn id="4" idx="2"/>
          </p:cNvCxnSpPr>
          <p:nvPr/>
        </p:nvCxnSpPr>
        <p:spPr>
          <a:xfrm rot="5400000" flipH="1" flipV="1">
            <a:off x="1803400" y="2874963"/>
            <a:ext cx="642938" cy="1179512"/>
          </a:xfrm>
          <a:prstGeom prst="straightConnector1">
            <a:avLst/>
          </a:prstGeom>
          <a:ln w="25400">
            <a:solidFill>
              <a:schemeClr val="accent6">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endCxn id="4" idx="2"/>
          </p:cNvCxnSpPr>
          <p:nvPr/>
        </p:nvCxnSpPr>
        <p:spPr>
          <a:xfrm rot="5400000" flipH="1" flipV="1">
            <a:off x="1500188" y="3714750"/>
            <a:ext cx="1785938" cy="642937"/>
          </a:xfrm>
          <a:prstGeom prst="straightConnector1">
            <a:avLst/>
          </a:prstGeom>
          <a:ln w="25400">
            <a:solidFill>
              <a:schemeClr val="accent6">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a:endCxn id="4" idx="2"/>
          </p:cNvCxnSpPr>
          <p:nvPr/>
        </p:nvCxnSpPr>
        <p:spPr>
          <a:xfrm rot="16200000" flipV="1">
            <a:off x="2214563" y="3643312"/>
            <a:ext cx="1714500" cy="714375"/>
          </a:xfrm>
          <a:prstGeom prst="straightConnector1">
            <a:avLst/>
          </a:prstGeom>
          <a:ln w="25400">
            <a:solidFill>
              <a:schemeClr val="accent6">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endCxn id="4" idx="2"/>
          </p:cNvCxnSpPr>
          <p:nvPr/>
        </p:nvCxnSpPr>
        <p:spPr>
          <a:xfrm rot="10800000">
            <a:off x="2714625" y="3143250"/>
            <a:ext cx="1357313" cy="642938"/>
          </a:xfrm>
          <a:prstGeom prst="straightConnector1">
            <a:avLst/>
          </a:prstGeom>
          <a:ln w="25400">
            <a:solidFill>
              <a:schemeClr val="accent6">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b="1" dirty="0" smtClean="0"/>
              <a:t>Web-</a:t>
            </a:r>
            <a:r>
              <a:rPr lang="ru-RU" b="1" dirty="0" smtClean="0"/>
              <a:t>сервисы </a:t>
            </a:r>
            <a:r>
              <a:rPr lang="en-US" b="1" dirty="0" err="1" smtClean="0"/>
              <a:t>RESTful</a:t>
            </a:r>
            <a:endParaRPr lang="ru-RU" dirty="0"/>
          </a:p>
        </p:txBody>
      </p:sp>
      <p:sp>
        <p:nvSpPr>
          <p:cNvPr id="3" name="Содержимое 2"/>
          <p:cNvSpPr>
            <a:spLocks noGrp="1"/>
          </p:cNvSpPr>
          <p:nvPr>
            <p:ph idx="1"/>
          </p:nvPr>
        </p:nvSpPr>
        <p:spPr/>
        <p:txBody>
          <a:bodyPr>
            <a:normAutofit fontScale="70000" lnSpcReduction="20000"/>
          </a:bodyPr>
          <a:lstStyle/>
          <a:p>
            <a:r>
              <a:rPr lang="ru-RU" dirty="0" smtClean="0"/>
              <a:t>Технология REST не привлекла большого внимания в 2000 году, когда Рой Филдинг (</a:t>
            </a:r>
            <a:r>
              <a:rPr lang="ru-RU" dirty="0" err="1" smtClean="0"/>
              <a:t>Roy</a:t>
            </a:r>
            <a:r>
              <a:rPr lang="ru-RU" dirty="0" smtClean="0"/>
              <a:t> </a:t>
            </a:r>
            <a:r>
              <a:rPr lang="ru-RU" dirty="0" err="1" smtClean="0"/>
              <a:t>Fielding</a:t>
            </a:r>
            <a:r>
              <a:rPr lang="ru-RU" dirty="0" smtClean="0"/>
              <a:t>) впервые представил ее в Калифорнийском университете в </a:t>
            </a:r>
            <a:r>
              <a:rPr lang="ru-RU" dirty="0" err="1" smtClean="0"/>
              <a:t>Ирвайне</a:t>
            </a:r>
            <a:r>
              <a:rPr lang="ru-RU" dirty="0" smtClean="0"/>
              <a:t> </a:t>
            </a:r>
            <a:r>
              <a:rPr lang="ru-RU" dirty="0" err="1" smtClean="0"/>
              <a:t>в</a:t>
            </a:r>
            <a:r>
              <a:rPr lang="ru-RU" dirty="0" smtClean="0"/>
              <a:t> своей диссертации "Архитектурные стили и дизайн сетевых архитектур программного обеспечения</a:t>
            </a:r>
            <a:r>
              <a:rPr lang="en-US" dirty="0" smtClean="0"/>
              <a:t>”</a:t>
            </a:r>
          </a:p>
          <a:p>
            <a:r>
              <a:rPr lang="ru-RU" dirty="0" smtClean="0"/>
              <a:t>В 2004 году W3C выпустил определение ещё одного стандарта под названием </a:t>
            </a:r>
            <a:r>
              <a:rPr lang="ru-RU" dirty="0" err="1" smtClean="0"/>
              <a:t>RESTful</a:t>
            </a:r>
            <a:r>
              <a:rPr lang="ru-RU" dirty="0" smtClean="0"/>
              <a:t>. </a:t>
            </a:r>
          </a:p>
          <a:p>
            <a:r>
              <a:rPr lang="ru-RU" dirty="0" smtClean="0"/>
              <a:t>За последние несколько лет REST стала преобладающей моделью проектирования Web-сервисов. Фактически REST оказала настолько большое влияние на </a:t>
            </a:r>
            <a:r>
              <a:rPr lang="ru-RU" dirty="0" err="1" smtClean="0"/>
              <a:t>Web</a:t>
            </a:r>
            <a:r>
              <a:rPr lang="ru-RU" dirty="0" smtClean="0"/>
              <a:t>, что практически вытеснила дизайн интерфейса, основанный на SOAP и WSDL, из-за значительного более простого стиля проектирования.</a:t>
            </a:r>
            <a:endParaRPr lang="en-US" dirty="0" smtClean="0"/>
          </a:p>
          <a:p>
            <a:r>
              <a:rPr lang="ru-RU" dirty="0" smtClean="0"/>
              <a:t>В последние годы этот стандарт стал довольно популярным. На данный момент он используется многими известными сайтами по всему миру, всеми публичными облачными системами.</a:t>
            </a:r>
            <a:endParaRPr lang="ru-RU" dirty="0"/>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bg2"/>
            </a:prstShdw>
          </a:effectLst>
        </p:spPr>
        <p:txBody>
          <a:bodyPr vert="horz" wrap="none" lIns="91440" tIns="45720" rIns="91440" bIns="45720" numCol="1" anchor="ctr" anchorCtr="0" compatLnSpc="1">
            <a:prstTxWarp prst="textNoShape">
              <a:avLst/>
            </a:prstTxWarp>
            <a:spAutoFit/>
          </a:bodyPr>
          <a:lstStyle/>
          <a:p>
            <a:endParaRPr lang="ru-RU"/>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28"/>
            <a:ext cx="8686800" cy="838200"/>
          </a:xfrm>
        </p:spPr>
        <p:txBody>
          <a:bodyPr/>
          <a:lstStyle/>
          <a:p>
            <a:pPr>
              <a:defRPr/>
            </a:pPr>
            <a:r>
              <a:rPr lang="ru-RU" dirty="0" smtClean="0"/>
              <a:t>Принципы Архитектуры </a:t>
            </a:r>
            <a:r>
              <a:rPr lang="en-US" dirty="0" err="1" smtClean="0"/>
              <a:t>RESTful</a:t>
            </a:r>
            <a:endParaRPr lang="ru-RU" dirty="0"/>
          </a:p>
        </p:txBody>
      </p:sp>
      <p:sp>
        <p:nvSpPr>
          <p:cNvPr id="39939" name="Содержимое 2"/>
          <p:cNvSpPr>
            <a:spLocks noGrp="1"/>
          </p:cNvSpPr>
          <p:nvPr>
            <p:ph idx="1"/>
          </p:nvPr>
        </p:nvSpPr>
        <p:spPr>
          <a:xfrm>
            <a:off x="0" y="1285875"/>
            <a:ext cx="9144000" cy="4525963"/>
          </a:xfrm>
        </p:spPr>
        <p:txBody>
          <a:bodyPr/>
          <a:lstStyle/>
          <a:p>
            <a:pPr>
              <a:buClrTx/>
              <a:buFont typeface="Wingdings" pitchFamily="2" charset="2"/>
              <a:buChar char="Ø"/>
            </a:pPr>
            <a:r>
              <a:rPr lang="ru-RU" sz="2000" smtClean="0"/>
              <a:t>Архитектура </a:t>
            </a:r>
            <a:r>
              <a:rPr lang="en-US" sz="2000" smtClean="0"/>
              <a:t>REST</a:t>
            </a:r>
            <a:r>
              <a:rPr lang="ru-RU" sz="2000" smtClean="0"/>
              <a:t> </a:t>
            </a:r>
            <a:r>
              <a:rPr lang="en-US" sz="2000" smtClean="0"/>
              <a:t>(Representational State Transfer) </a:t>
            </a:r>
            <a:r>
              <a:rPr lang="ru-RU" sz="2000" smtClean="0"/>
              <a:t>основана на четырех принципах [</a:t>
            </a:r>
            <a:r>
              <a:rPr lang="en-US" sz="2000" smtClean="0"/>
              <a:t>Fielding, 2000</a:t>
            </a:r>
            <a:r>
              <a:rPr lang="ru-RU" sz="2000" smtClean="0"/>
              <a:t>]:</a:t>
            </a:r>
          </a:p>
          <a:p>
            <a:pPr marL="800100" lvl="1" indent="-342900">
              <a:buClrTx/>
              <a:buSzPct val="95000"/>
              <a:buFont typeface="Franklin Gothic Medium" pitchFamily="34" charset="0"/>
              <a:buAutoNum type="arabicPeriod"/>
            </a:pPr>
            <a:r>
              <a:rPr lang="ru-RU" sz="1700" smtClean="0"/>
              <a:t>Использование </a:t>
            </a:r>
            <a:r>
              <a:rPr lang="ru-RU" sz="1700" b="1" smtClean="0"/>
              <a:t>единой схемы именования</a:t>
            </a:r>
            <a:r>
              <a:rPr lang="ru-RU" sz="1700" smtClean="0"/>
              <a:t>. Идентификация ресурса выполняется посредством </a:t>
            </a:r>
            <a:r>
              <a:rPr lang="en-US" sz="1700" smtClean="0"/>
              <a:t>URI</a:t>
            </a:r>
            <a:r>
              <a:rPr lang="ru-RU" sz="1700" smtClean="0"/>
              <a:t>, который предоставляет глобальное адресное пространство для поиска ресурсов и сервисов.</a:t>
            </a:r>
          </a:p>
          <a:p>
            <a:pPr marL="800100" lvl="1" indent="-342900">
              <a:buClrTx/>
              <a:buSzPct val="95000"/>
              <a:buFont typeface="Franklin Gothic Medium" pitchFamily="34" charset="0"/>
              <a:buAutoNum type="arabicPeriod"/>
            </a:pPr>
            <a:r>
              <a:rPr lang="ru-RU" sz="1700" b="1" smtClean="0"/>
              <a:t>Унифицированный интерфейс </a:t>
            </a:r>
            <a:r>
              <a:rPr lang="ru-RU" sz="1700" smtClean="0"/>
              <a:t>– </a:t>
            </a:r>
            <a:r>
              <a:rPr lang="en-US" sz="1700" smtClean="0"/>
              <a:t>GET</a:t>
            </a:r>
            <a:r>
              <a:rPr lang="ru-RU" sz="1700" smtClean="0"/>
              <a:t> извлекает текущее состояние ресурса в некотором представлении. </a:t>
            </a:r>
            <a:r>
              <a:rPr lang="en-US" sz="1700" smtClean="0"/>
              <a:t>POST</a:t>
            </a:r>
            <a:r>
              <a:rPr lang="ru-RU" sz="1700" smtClean="0"/>
              <a:t> передает новое состояние ресурса. Поддерживается всего 4 операции:</a:t>
            </a:r>
          </a:p>
          <a:p>
            <a:pPr marL="1200150" lvl="2" indent="-342900">
              <a:buClrTx/>
              <a:buSzPct val="95000"/>
              <a:buFont typeface="Wingdings" pitchFamily="2" charset="2"/>
              <a:buChar char="Ø"/>
            </a:pPr>
            <a:r>
              <a:rPr lang="en-US" sz="1400" smtClean="0"/>
              <a:t>PUT – </a:t>
            </a:r>
            <a:r>
              <a:rPr lang="ru-RU" sz="1400" smtClean="0"/>
              <a:t>создать новый ресурс;</a:t>
            </a:r>
          </a:p>
          <a:p>
            <a:pPr marL="1200150" lvl="2" indent="-342900">
              <a:buClrTx/>
              <a:buSzPct val="95000"/>
              <a:buFont typeface="Wingdings" pitchFamily="2" charset="2"/>
              <a:buChar char="Ø"/>
            </a:pPr>
            <a:r>
              <a:rPr lang="en-US" sz="1400" smtClean="0"/>
              <a:t>GET – </a:t>
            </a:r>
            <a:r>
              <a:rPr lang="ru-RU" sz="1400" smtClean="0"/>
              <a:t>получить состояние ресурса  в некоторое представление;</a:t>
            </a:r>
          </a:p>
          <a:p>
            <a:pPr marL="1200150" lvl="2" indent="-342900">
              <a:buClrTx/>
              <a:buSzPct val="95000"/>
              <a:buFont typeface="Wingdings" pitchFamily="2" charset="2"/>
              <a:buChar char="Ø"/>
            </a:pPr>
            <a:r>
              <a:rPr lang="en-US" sz="1400" smtClean="0"/>
              <a:t>DELETE – </a:t>
            </a:r>
            <a:r>
              <a:rPr lang="ru-RU" sz="1400" smtClean="0"/>
              <a:t>Удалить ресурс;</a:t>
            </a:r>
          </a:p>
          <a:p>
            <a:pPr marL="1200150" lvl="2" indent="-342900">
              <a:buClrTx/>
              <a:buSzPct val="95000"/>
              <a:buFont typeface="Wingdings" pitchFamily="2" charset="2"/>
              <a:buChar char="Ø"/>
            </a:pPr>
            <a:r>
              <a:rPr lang="en-US" sz="1400" smtClean="0"/>
              <a:t>POST – </a:t>
            </a:r>
            <a:r>
              <a:rPr lang="ru-RU" sz="1400" smtClean="0"/>
              <a:t>Модифицировать ресурс с помощью изменения его состояния.</a:t>
            </a:r>
          </a:p>
          <a:p>
            <a:pPr marL="800100" lvl="1" indent="-342900">
              <a:buClrTx/>
              <a:buSzPct val="95000"/>
              <a:buFont typeface="Franklin Gothic Medium" pitchFamily="34" charset="0"/>
              <a:buAutoNum type="arabicPeriod"/>
            </a:pPr>
            <a:r>
              <a:rPr lang="ru-RU" sz="1700" b="1" smtClean="0"/>
              <a:t>Информативные сообщения </a:t>
            </a:r>
            <a:r>
              <a:rPr lang="ru-RU" sz="1700" smtClean="0"/>
              <a:t>– </a:t>
            </a:r>
            <a:r>
              <a:rPr lang="en-US" sz="1700" smtClean="0"/>
              <a:t> </a:t>
            </a:r>
            <a:r>
              <a:rPr lang="ru-RU" sz="1700" smtClean="0"/>
              <a:t>являются самодостаточными. Ресурсы отделены от их представления таким образом, что их содержимое может быть доступно в различных форматах (например, </a:t>
            </a:r>
            <a:r>
              <a:rPr lang="en-US" sz="1700" smtClean="0"/>
              <a:t>HTML</a:t>
            </a:r>
            <a:r>
              <a:rPr lang="ru-RU" sz="1700" smtClean="0"/>
              <a:t>, </a:t>
            </a:r>
            <a:r>
              <a:rPr lang="en-US" sz="1700" smtClean="0"/>
              <a:t>XML</a:t>
            </a:r>
            <a:r>
              <a:rPr lang="ru-RU" sz="1700" smtClean="0"/>
              <a:t>, текст, </a:t>
            </a:r>
            <a:r>
              <a:rPr lang="en-US" sz="1700" smtClean="0"/>
              <a:t>RDF</a:t>
            </a:r>
            <a:r>
              <a:rPr lang="ru-RU" sz="1700" smtClean="0"/>
              <a:t>, </a:t>
            </a:r>
            <a:r>
              <a:rPr lang="en-US" sz="1700" smtClean="0"/>
              <a:t>JPEG</a:t>
            </a:r>
            <a:r>
              <a:rPr lang="ru-RU" sz="1700" smtClean="0"/>
              <a:t>). </a:t>
            </a:r>
          </a:p>
          <a:p>
            <a:pPr marL="800100" lvl="1" indent="-342900">
              <a:buClrTx/>
              <a:buSzPct val="95000"/>
              <a:buFont typeface="Franklin Gothic Medium" pitchFamily="34" charset="0"/>
              <a:buAutoNum type="arabicPeriod"/>
            </a:pPr>
            <a:r>
              <a:rPr lang="ru-RU" sz="1700" b="1" smtClean="0"/>
              <a:t>Отсутствие сессии</a:t>
            </a:r>
            <a:r>
              <a:rPr lang="ru-RU" sz="1700" smtClean="0"/>
              <a:t>. После формирования ответа сервер забывает о клиенте. Взаимодействия через гиперссылки – Для обмена существуют различные технологии (например, переименование </a:t>
            </a:r>
            <a:r>
              <a:rPr lang="en-US" sz="1700" smtClean="0"/>
              <a:t>URI</a:t>
            </a:r>
            <a:r>
              <a:rPr lang="ru-RU" sz="1700" smtClean="0"/>
              <a:t>, </a:t>
            </a:r>
            <a:r>
              <a:rPr lang="en-US" sz="1700" smtClean="0"/>
              <a:t>cookies</a:t>
            </a:r>
            <a:r>
              <a:rPr lang="ru-RU" sz="1700" smtClean="0"/>
              <a:t> и скрытые поля формы). Состояние может быть вставлено в ответное сообщение, чтобы указать допустимое будущее состояние взаимодействия.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b="1" dirty="0" smtClean="0"/>
              <a:t>Явное использование </a:t>
            </a:r>
            <a:r>
              <a:rPr lang="en-US" b="1" dirty="0" smtClean="0"/>
              <a:t>HTTP-</a:t>
            </a:r>
            <a:r>
              <a:rPr lang="ru-RU" b="1" dirty="0" smtClean="0"/>
              <a:t>методов</a:t>
            </a:r>
            <a:endParaRPr lang="ru-RU" dirty="0"/>
          </a:p>
        </p:txBody>
      </p:sp>
      <p:sp>
        <p:nvSpPr>
          <p:cNvPr id="3" name="Содержимое 2"/>
          <p:cNvSpPr>
            <a:spLocks noGrp="1"/>
          </p:cNvSpPr>
          <p:nvPr>
            <p:ph idx="1"/>
          </p:nvPr>
        </p:nvSpPr>
        <p:spPr/>
        <p:txBody>
          <a:bodyPr>
            <a:normAutofit fontScale="92500" lnSpcReduction="10000"/>
          </a:bodyPr>
          <a:lstStyle/>
          <a:p>
            <a:r>
              <a:rPr lang="ru-RU" dirty="0" smtClean="0"/>
              <a:t>Этот основной принцип проектирования REST устанавливает однозначное соответствие между операциями </a:t>
            </a:r>
            <a:r>
              <a:rPr lang="ru-RU" dirty="0" err="1" smtClean="0"/>
              <a:t>create</a:t>
            </a:r>
            <a:r>
              <a:rPr lang="ru-RU" dirty="0" smtClean="0"/>
              <a:t>, </a:t>
            </a:r>
            <a:r>
              <a:rPr lang="ru-RU" dirty="0" err="1" smtClean="0"/>
              <a:t>read</a:t>
            </a:r>
            <a:r>
              <a:rPr lang="ru-RU" dirty="0" smtClean="0"/>
              <a:t>, </a:t>
            </a:r>
            <a:r>
              <a:rPr lang="ru-RU" dirty="0" err="1" smtClean="0"/>
              <a:t>update</a:t>
            </a:r>
            <a:r>
              <a:rPr lang="ru-RU" dirty="0" smtClean="0"/>
              <a:t> и </a:t>
            </a:r>
            <a:r>
              <a:rPr lang="ru-RU" dirty="0" err="1" smtClean="0"/>
              <a:t>delete</a:t>
            </a:r>
            <a:r>
              <a:rPr lang="ru-RU" dirty="0" smtClean="0"/>
              <a:t> (CRUD) и HTTP-методами. </a:t>
            </a:r>
          </a:p>
          <a:p>
            <a:r>
              <a:rPr lang="ru-RU" dirty="0" smtClean="0"/>
              <a:t>Согласно этому соответствию:</a:t>
            </a:r>
          </a:p>
          <a:p>
            <a:pPr lvl="1"/>
            <a:r>
              <a:rPr lang="ru-RU" dirty="0" smtClean="0"/>
              <a:t>Для создания ресурса на сервере используется POST.</a:t>
            </a:r>
          </a:p>
          <a:p>
            <a:pPr lvl="1"/>
            <a:r>
              <a:rPr lang="ru-RU" dirty="0" smtClean="0"/>
              <a:t>Для извлечения ресурса используется GET.</a:t>
            </a:r>
          </a:p>
          <a:p>
            <a:pPr lvl="1"/>
            <a:r>
              <a:rPr lang="ru-RU" dirty="0" smtClean="0"/>
              <a:t>Для изменения состояния ресурса или его обновления используется PUT.</a:t>
            </a:r>
          </a:p>
          <a:p>
            <a:pPr lvl="1"/>
            <a:r>
              <a:rPr lang="ru-RU" dirty="0" smtClean="0"/>
              <a:t>Для удаления ресурса используется DELETE.</a:t>
            </a:r>
          </a:p>
          <a:p>
            <a:endParaRPr lang="ru-RU"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sz="3200" dirty="0" smtClean="0"/>
              <a:t>Примеры правильного и неправильного использования команд </a:t>
            </a:r>
            <a:r>
              <a:rPr lang="en-US" sz="3200" dirty="0" smtClean="0"/>
              <a:t>HTTP</a:t>
            </a:r>
            <a:endParaRPr lang="ru-RU" sz="3200" dirty="0"/>
          </a:p>
        </p:txBody>
      </p:sp>
      <p:sp>
        <p:nvSpPr>
          <p:cNvPr id="3" name="Содержимое 2"/>
          <p:cNvSpPr>
            <a:spLocks noGrp="1"/>
          </p:cNvSpPr>
          <p:nvPr>
            <p:ph idx="1"/>
          </p:nvPr>
        </p:nvSpPr>
        <p:spPr>
          <a:xfrm>
            <a:off x="214282" y="1600201"/>
            <a:ext cx="8286808" cy="1828799"/>
          </a:xfrm>
        </p:spPr>
        <p:txBody>
          <a:bodyPr>
            <a:normAutofit fontScale="70000" lnSpcReduction="20000"/>
          </a:bodyPr>
          <a:lstStyle/>
          <a:p>
            <a:r>
              <a:rPr lang="ru-RU" sz="2600" dirty="0" smtClean="0"/>
              <a:t>Использование </a:t>
            </a:r>
            <a:r>
              <a:rPr lang="en-US" sz="2600" dirty="0" smtClean="0"/>
              <a:t>GET </a:t>
            </a:r>
            <a:r>
              <a:rPr lang="ru-RU" sz="2600" dirty="0" smtClean="0"/>
              <a:t>не по назначению, например добавление данных в базу:</a:t>
            </a:r>
            <a:endParaRPr lang="en-US" sz="2600" dirty="0" smtClean="0"/>
          </a:p>
          <a:p>
            <a:pPr lvl="1">
              <a:buFont typeface="Wingdings" pitchFamily="2" charset="2"/>
              <a:buChar char="Ø"/>
            </a:pPr>
            <a:r>
              <a:rPr lang="en-US" dirty="0" smtClean="0"/>
              <a:t>GET /</a:t>
            </a:r>
            <a:r>
              <a:rPr lang="en-US" dirty="0" err="1" smtClean="0"/>
              <a:t>adduser?name</a:t>
            </a:r>
            <a:r>
              <a:rPr lang="en-US" dirty="0" smtClean="0"/>
              <a:t>=Robert HTTP/1.1</a:t>
            </a:r>
            <a:endParaRPr lang="ru-RU" dirty="0" smtClean="0"/>
          </a:p>
          <a:p>
            <a:pPr>
              <a:buFont typeface="Wingdings" pitchFamily="2" charset="2"/>
              <a:buChar char="Ø"/>
            </a:pPr>
            <a:endParaRPr lang="ru-RU" sz="2100" dirty="0" smtClean="0"/>
          </a:p>
          <a:p>
            <a:pPr>
              <a:buFont typeface="Arial" pitchFamily="34" charset="0"/>
              <a:buChar char="•"/>
            </a:pPr>
            <a:r>
              <a:rPr lang="ru-RU" sz="2100" dirty="0" smtClean="0"/>
              <a:t>Проблема здесь в основном семантическая. Web-серверы предназначены для ответов на HTTP-запросы GET путем извлечения ресурсов согласно URI запроса (или критерию запроса) и возврата их или их представления в ответе, а не для добавления записи в базу данных. </a:t>
            </a:r>
            <a:endParaRPr lang="ru-RU" sz="2100" dirty="0"/>
          </a:p>
        </p:txBody>
      </p:sp>
      <p:sp>
        <p:nvSpPr>
          <p:cNvPr id="4" name="Содержимое 2"/>
          <p:cNvSpPr txBox="1">
            <a:spLocks/>
          </p:cNvSpPr>
          <p:nvPr/>
        </p:nvSpPr>
        <p:spPr>
          <a:xfrm>
            <a:off x="357158" y="3429000"/>
            <a:ext cx="8286808" cy="3214710"/>
          </a:xfrm>
          <a:prstGeom prst="rect">
            <a:avLst/>
          </a:prstGeom>
        </p:spPr>
        <p:txBody>
          <a:bodyPr vert="horz">
            <a:normAutofit fontScale="92500" lnSpcReduction="10000"/>
          </a:bodyPr>
          <a:lstStyle/>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ru-RU" sz="2000" b="0" i="0" u="none" strike="noStrike" kern="1200" cap="none" spc="0" normalizeH="0" baseline="0" noProof="0" dirty="0" smtClean="0">
                <a:ln>
                  <a:noFill/>
                </a:ln>
                <a:solidFill>
                  <a:schemeClr val="tx1"/>
                </a:solidFill>
                <a:effectLst/>
                <a:uLnTx/>
                <a:uFillTx/>
                <a:latin typeface="+mn-lt"/>
                <a:ea typeface="+mn-ea"/>
                <a:cs typeface="+mn-cs"/>
              </a:rPr>
              <a:t>Использование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GET </a:t>
            </a:r>
            <a:r>
              <a:rPr kumimoji="0" lang="ru-RU" sz="2000" b="0" i="0" u="none" strike="noStrike" kern="1200" cap="none" spc="0" normalizeH="0" baseline="0" noProof="0" dirty="0" smtClean="0">
                <a:ln>
                  <a:noFill/>
                </a:ln>
                <a:solidFill>
                  <a:schemeClr val="tx1"/>
                </a:solidFill>
                <a:effectLst/>
                <a:uLnTx/>
                <a:uFillTx/>
                <a:latin typeface="+mn-lt"/>
                <a:ea typeface="+mn-ea"/>
                <a:cs typeface="+mn-cs"/>
              </a:rPr>
              <a:t>по назначению, например добавление данных в базу:</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420624" lvl="0" indent="-384048" fontAlgn="auto">
              <a:spcBef>
                <a:spcPct val="20000"/>
              </a:spcBef>
              <a:spcAft>
                <a:spcPts val="0"/>
              </a:spcAft>
              <a:buClr>
                <a:schemeClr val="accent1"/>
              </a:buClr>
              <a:buSzPct val="80000"/>
              <a:buFont typeface="Wingdings 2"/>
              <a:buChar char=""/>
            </a:pPr>
            <a:r>
              <a:rPr lang="ru-RU" sz="1600" dirty="0" smtClean="0"/>
              <a:t>Простым способом решения этой общей проблемы является помещение имен и значений параметров URI запроса в XML-теги. Эти теги (XML-представление создаваемого объекта) можно отправить в теле HTTP-запроса POST, URI которого является родителем объекта:</a:t>
            </a:r>
          </a:p>
          <a:p>
            <a:pPr marL="420624" lvl="0" indent="-384048" fontAlgn="auto">
              <a:spcBef>
                <a:spcPct val="20000"/>
              </a:spcBef>
              <a:spcAft>
                <a:spcPts val="0"/>
              </a:spcAft>
              <a:buClr>
                <a:schemeClr val="accent1"/>
              </a:buClr>
              <a:buSzPct val="80000"/>
            </a:pPr>
            <a:r>
              <a:rPr lang="en-US" sz="1600" dirty="0" smtClean="0"/>
              <a:t>               </a:t>
            </a:r>
            <a:r>
              <a:rPr lang="ru-RU" sz="1600" dirty="0" smtClean="0"/>
              <a:t>Занесение:                                                   Извлечение:</a:t>
            </a:r>
          </a:p>
          <a:p>
            <a:pPr lvl="2"/>
            <a:r>
              <a:rPr lang="en-US" sz="1600" dirty="0" smtClean="0"/>
              <a:t>POST /users HTTP/1.1</a:t>
            </a:r>
            <a:r>
              <a:rPr lang="ru-RU" sz="1600" dirty="0" smtClean="0"/>
              <a:t>                                    </a:t>
            </a:r>
            <a:r>
              <a:rPr lang="en-US" sz="1600" dirty="0" smtClean="0"/>
              <a:t>GET /users/Robert HTTP/1.1</a:t>
            </a:r>
          </a:p>
          <a:p>
            <a:pPr lvl="2"/>
            <a:r>
              <a:rPr lang="en-US" sz="1600" dirty="0" smtClean="0"/>
              <a:t>Host: </a:t>
            </a:r>
            <a:r>
              <a:rPr lang="en-US" sz="1600" dirty="0" err="1" smtClean="0"/>
              <a:t>myserver</a:t>
            </a:r>
            <a:r>
              <a:rPr lang="ru-RU" sz="1600" dirty="0" smtClean="0"/>
              <a:t>                                                 </a:t>
            </a:r>
            <a:r>
              <a:rPr lang="en-US" sz="1600" dirty="0" smtClean="0"/>
              <a:t>Host: </a:t>
            </a:r>
            <a:r>
              <a:rPr lang="en-US" sz="1600" dirty="0" err="1" smtClean="0"/>
              <a:t>myserver</a:t>
            </a:r>
            <a:endParaRPr lang="en-US" sz="1600" dirty="0" smtClean="0"/>
          </a:p>
          <a:p>
            <a:pPr lvl="2"/>
            <a:r>
              <a:rPr lang="en-US" sz="1600" dirty="0" smtClean="0"/>
              <a:t>Content-Type: application/xml</a:t>
            </a:r>
            <a:r>
              <a:rPr lang="ru-RU" sz="1600" dirty="0" smtClean="0"/>
              <a:t>                          </a:t>
            </a:r>
            <a:r>
              <a:rPr lang="en-US" sz="1600" dirty="0" smtClean="0"/>
              <a:t>Accept: application/xml</a:t>
            </a:r>
          </a:p>
          <a:p>
            <a:pPr lvl="2"/>
            <a:r>
              <a:rPr lang="en-US" sz="1600" dirty="0" smtClean="0"/>
              <a:t>&lt;?xml version="1.0"?&gt;</a:t>
            </a:r>
          </a:p>
          <a:p>
            <a:pPr lvl="2"/>
            <a:r>
              <a:rPr lang="en-US" sz="1600" dirty="0" smtClean="0"/>
              <a:t>&lt;user&gt;</a:t>
            </a:r>
          </a:p>
          <a:p>
            <a:pPr lvl="2"/>
            <a:r>
              <a:rPr lang="en-US" sz="1600" dirty="0" smtClean="0"/>
              <a:t>  &lt;name&gt;Robert&lt;/name&gt;</a:t>
            </a:r>
          </a:p>
          <a:p>
            <a:pPr lvl="2"/>
            <a:r>
              <a:rPr lang="en-US" sz="1600" dirty="0" smtClean="0"/>
              <a:t>&lt;/user&gt;</a:t>
            </a:r>
          </a:p>
          <a:p>
            <a:pPr marL="420624" lvl="0" indent="-384048" fontAlgn="auto">
              <a:spcBef>
                <a:spcPct val="20000"/>
              </a:spcBef>
              <a:spcAft>
                <a:spcPts val="0"/>
              </a:spcAft>
              <a:buClr>
                <a:schemeClr val="accent1"/>
              </a:buClr>
              <a:buSzPct val="80000"/>
              <a:buFont typeface="Wingdings 2"/>
              <a:buChar cha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Web </a:t>
            </a:r>
            <a:r>
              <a:rPr lang="ru-RU" dirty="0" smtClean="0"/>
              <a:t>сервис с сохранением состояния</a:t>
            </a:r>
            <a:endParaRPr lang="ru-RU" dirty="0"/>
          </a:p>
        </p:txBody>
      </p:sp>
      <p:sp>
        <p:nvSpPr>
          <p:cNvPr id="3" name="Содержимое 2"/>
          <p:cNvSpPr>
            <a:spLocks noGrp="1"/>
          </p:cNvSpPr>
          <p:nvPr>
            <p:ph idx="1"/>
          </p:nvPr>
        </p:nvSpPr>
        <p:spPr>
          <a:xfrm>
            <a:off x="457200" y="1600200"/>
            <a:ext cx="7467600" cy="2471741"/>
          </a:xfrm>
        </p:spPr>
        <p:txBody>
          <a:bodyPr>
            <a:normAutofit fontScale="70000" lnSpcReduction="20000"/>
          </a:bodyPr>
          <a:lstStyle/>
          <a:p>
            <a:r>
              <a:rPr lang="ru-RU" dirty="0" smtClean="0"/>
              <a:t>На рисунке показан сохраняющий состояние сервис, в котором приложение может запросить следующую страницу в многостраничном наборе результатов, полагая, что сервер хранит последовательность переходов приложения по этому набору результатов. </a:t>
            </a:r>
          </a:p>
          <a:p>
            <a:r>
              <a:rPr lang="ru-RU" dirty="0" smtClean="0"/>
              <a:t>В этой модели с сохранением состояния сервис наращивает и сохраняет переменную </a:t>
            </a:r>
            <a:r>
              <a:rPr lang="ru-RU" dirty="0" err="1" smtClean="0"/>
              <a:t>previousPage</a:t>
            </a:r>
            <a:endParaRPr lang="ru-RU" dirty="0"/>
          </a:p>
        </p:txBody>
      </p:sp>
      <p:pic>
        <p:nvPicPr>
          <p:cNvPr id="76802" name="Picture 2"/>
          <p:cNvPicPr>
            <a:picLocks noChangeAspect="1" noChangeArrowheads="1"/>
          </p:cNvPicPr>
          <p:nvPr/>
        </p:nvPicPr>
        <p:blipFill>
          <a:blip r:embed="rId2" cstate="print"/>
          <a:srcRect/>
          <a:stretch>
            <a:fillRect/>
          </a:stretch>
        </p:blipFill>
        <p:spPr bwMode="auto">
          <a:xfrm>
            <a:off x="357158" y="4286256"/>
            <a:ext cx="7538716" cy="2286016"/>
          </a:xfrm>
          <a:prstGeom prst="rect">
            <a:avLst/>
          </a:prstGeom>
          <a:noFill/>
          <a:ln w="9525">
            <a:noFill/>
            <a:miter lim="800000"/>
            <a:headEnd/>
            <a:tailEnd/>
          </a:ln>
          <a:effectLst>
            <a:prstShdw prst="shdw17" dist="17961" dir="2700000">
              <a:schemeClr val="bg2"/>
            </a:prstShdw>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Web-</a:t>
            </a:r>
            <a:r>
              <a:rPr lang="ru-RU" b="1" dirty="0" smtClean="0"/>
              <a:t>сервис без сохранения состояния</a:t>
            </a:r>
            <a:endParaRPr lang="ru-RU" dirty="0"/>
          </a:p>
        </p:txBody>
      </p:sp>
      <p:sp>
        <p:nvSpPr>
          <p:cNvPr id="3" name="Содержимое 2"/>
          <p:cNvSpPr>
            <a:spLocks noGrp="1"/>
          </p:cNvSpPr>
          <p:nvPr>
            <p:ph idx="1"/>
          </p:nvPr>
        </p:nvSpPr>
        <p:spPr>
          <a:xfrm>
            <a:off x="457200" y="1600200"/>
            <a:ext cx="7467600" cy="1971675"/>
          </a:xfrm>
        </p:spPr>
        <p:txBody>
          <a:bodyPr>
            <a:normAutofit fontScale="62500" lnSpcReduction="20000"/>
          </a:bodyPr>
          <a:lstStyle/>
          <a:p>
            <a:r>
              <a:rPr lang="ru-RU" dirty="0" smtClean="0"/>
              <a:t>В Web-сервисе </a:t>
            </a:r>
            <a:r>
              <a:rPr lang="ru-RU" dirty="0" err="1" smtClean="0"/>
              <a:t>RESTful</a:t>
            </a:r>
            <a:r>
              <a:rPr lang="ru-RU" dirty="0" smtClean="0"/>
              <a:t> сервер отвечает за генерирование ответов и за предоставление интерфейса, позволяющего клиентскому приложению самому хранить свое состояние. Например, при запросе многостраничного набора результатов клиентское приложение должно включать в запрос номер конкретной страницы, а не просто запрашивать </a:t>
            </a:r>
            <a:r>
              <a:rPr lang="ru-RU" i="1" dirty="0" smtClean="0"/>
              <a:t>следующую</a:t>
            </a:r>
            <a:r>
              <a:rPr lang="ru-RU" dirty="0" smtClean="0"/>
              <a:t> страницу (см. рисунок 2).</a:t>
            </a:r>
            <a:endParaRPr lang="ru-RU" dirty="0"/>
          </a:p>
        </p:txBody>
      </p:sp>
      <p:pic>
        <p:nvPicPr>
          <p:cNvPr id="77826" name="Picture 2"/>
          <p:cNvPicPr>
            <a:picLocks noChangeAspect="1" noChangeArrowheads="1"/>
          </p:cNvPicPr>
          <p:nvPr/>
        </p:nvPicPr>
        <p:blipFill>
          <a:blip r:embed="rId2" cstate="print"/>
          <a:srcRect/>
          <a:stretch>
            <a:fillRect/>
          </a:stretch>
        </p:blipFill>
        <p:spPr bwMode="auto">
          <a:xfrm>
            <a:off x="785785" y="3500438"/>
            <a:ext cx="8096307" cy="2428892"/>
          </a:xfrm>
          <a:prstGeom prst="rect">
            <a:avLst/>
          </a:prstGeom>
          <a:noFill/>
          <a:ln w="9525">
            <a:noFill/>
            <a:miter lim="800000"/>
            <a:headEnd/>
            <a:tailEnd/>
          </a:ln>
          <a:effectLst>
            <a:prstShdw prst="shdw17" dist="17961" dir="2700000">
              <a:schemeClr val="bg2"/>
            </a:prstShdw>
          </a:effec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17084</TotalTime>
  <Words>12709</Words>
  <Application>Microsoft Office PowerPoint</Application>
  <PresentationFormat>Экран (4:3)</PresentationFormat>
  <Paragraphs>1187</Paragraphs>
  <Slides>198</Slides>
  <Notes>1</Notes>
  <HiddenSlides>1</HiddenSlides>
  <MMClips>0</MMClips>
  <ScaleCrop>false</ScaleCrop>
  <HeadingPairs>
    <vt:vector size="6" baseType="variant">
      <vt:variant>
        <vt:lpstr>Тема</vt:lpstr>
      </vt:variant>
      <vt:variant>
        <vt:i4>1</vt:i4>
      </vt:variant>
      <vt:variant>
        <vt:lpstr>Внедренные серверы OLE</vt:lpstr>
      </vt:variant>
      <vt:variant>
        <vt:i4>3</vt:i4>
      </vt:variant>
      <vt:variant>
        <vt:lpstr>Заголовки слайдов</vt:lpstr>
      </vt:variant>
      <vt:variant>
        <vt:i4>198</vt:i4>
      </vt:variant>
    </vt:vector>
  </HeadingPairs>
  <TitlesOfParts>
    <vt:vector size="202" baseType="lpstr">
      <vt:lpstr>Трек</vt:lpstr>
      <vt:lpstr>Visio</vt:lpstr>
      <vt:lpstr>Picture</vt:lpstr>
      <vt:lpstr>Clip</vt:lpstr>
      <vt:lpstr>Архитектуры распределенных информационных систем</vt:lpstr>
      <vt:lpstr>Понятие Архитектуры распределенной системы</vt:lpstr>
      <vt:lpstr>Программная архитектура</vt:lpstr>
      <vt:lpstr>Прозачность РиС и ее Архитектура</vt:lpstr>
      <vt:lpstr>Выбор варианта программной архитектуры</vt:lpstr>
      <vt:lpstr>Системная архитектура</vt:lpstr>
      <vt:lpstr>виды системной архитектуры</vt:lpstr>
      <vt:lpstr>Понятие архитектурного стиля</vt:lpstr>
      <vt:lpstr>Понятие программного компонента</vt:lpstr>
      <vt:lpstr>Основные виды архитектур РИС</vt:lpstr>
      <vt:lpstr>многоуровневые  архитектуры</vt:lpstr>
      <vt:lpstr>Многоуровневая архитектура</vt:lpstr>
      <vt:lpstr>Другие виды МНОГОУРОВНЕВЫХ АРХИТЕКТУР</vt:lpstr>
      <vt:lpstr>Многоуровневая организация стека сетевых протоколов</vt:lpstr>
      <vt:lpstr>Архитектура приложения (расслоение приложения) </vt:lpstr>
      <vt:lpstr>Многоуровневая организация приложений</vt:lpstr>
      <vt:lpstr>Слайд 17</vt:lpstr>
      <vt:lpstr>1960-1970.  Терминальные приложения</vt:lpstr>
      <vt:lpstr>1980-1990. Корпоративные приложения</vt:lpstr>
      <vt:lpstr>Середина 1990-х. Корпоративные Web-приложения</vt:lpstr>
      <vt:lpstr>Начало 2000-х. архитектура систем управляемых бизнес логикой  </vt:lpstr>
      <vt:lpstr>Многоуровневая архитектура распределенных систем</vt:lpstr>
      <vt:lpstr>Программные и аппаратные уровни в РС</vt:lpstr>
      <vt:lpstr>Архитектурные модели</vt:lpstr>
      <vt:lpstr>Архитектура системы </vt:lpstr>
      <vt:lpstr>Архитектурные элементы</vt:lpstr>
      <vt:lpstr>Сущности РИС</vt:lpstr>
      <vt:lpstr>Системная реализация сущности</vt:lpstr>
      <vt:lpstr>Проблемная сторона сущности</vt:lpstr>
      <vt:lpstr>Объекты</vt:lpstr>
      <vt:lpstr>Компоненты</vt:lpstr>
      <vt:lpstr>Сервисы</vt:lpstr>
      <vt:lpstr>Web-сервисы </vt:lpstr>
      <vt:lpstr>Модели коммуникаций</vt:lpstr>
      <vt:lpstr>Модели коммуникаций</vt:lpstr>
      <vt:lpstr>Межпроцессные коммуникации (IPC – Interprocess communications)</vt:lpstr>
      <vt:lpstr>Удаленный вызов</vt:lpstr>
      <vt:lpstr>непрямые коммуникации (indirect communications)</vt:lpstr>
      <vt:lpstr>Модели непрямых коммуникаций</vt:lpstr>
      <vt:lpstr>Групповые коммуникации</vt:lpstr>
      <vt:lpstr>Системы публикации-подписки (publish-subscribe)</vt:lpstr>
      <vt:lpstr>Очередь сообщений (Message queues) </vt:lpstr>
      <vt:lpstr>Пространство записей (кортежей) (Tuple spaces)</vt:lpstr>
      <vt:lpstr>Распределенная разделяемая память (Distributed Shared Memory) </vt:lpstr>
      <vt:lpstr>Коммуникационные сущности и коммуникационные парадигмы</vt:lpstr>
      <vt:lpstr>Роли и ответственность сущностей РС</vt:lpstr>
      <vt:lpstr>Роли и ответственность сущностей РС</vt:lpstr>
      <vt:lpstr>Клиент-сервер</vt:lpstr>
      <vt:lpstr>Архитектура Peer-to-Peer</vt:lpstr>
      <vt:lpstr>Размещение сущностей (PLACEMENT)</vt:lpstr>
      <vt:lpstr>Стратегии Размещения сущностей</vt:lpstr>
      <vt:lpstr>Мультисерверная архитектура сервисов</vt:lpstr>
      <vt:lpstr>Кэширование</vt:lpstr>
      <vt:lpstr>Мобильный код</vt:lpstr>
      <vt:lpstr>Мобильные программные агенты</vt:lpstr>
      <vt:lpstr>Архитектурные шаблоны</vt:lpstr>
      <vt:lpstr>Многоярусная (многозвенная) архитектура</vt:lpstr>
      <vt:lpstr>Тонкий клиент</vt:lpstr>
      <vt:lpstr>VNC (Virtual Network Computing)</vt:lpstr>
      <vt:lpstr>Шаблон Proxy</vt:lpstr>
      <vt:lpstr>Использовано брокера</vt:lpstr>
      <vt:lpstr>Рефлексия</vt:lpstr>
      <vt:lpstr>Архитектурные решения для ПО промежуточного слоя</vt:lpstr>
      <vt:lpstr>Назначение ПО промежуточного слоя (ППС)</vt:lpstr>
      <vt:lpstr>Категории ПО промежуточного слоя и примеры распределенных систем на их основе</vt:lpstr>
      <vt:lpstr>Примеры использования ПО промежуточного слоя </vt:lpstr>
      <vt:lpstr>Мониторы обработки транзакций </vt:lpstr>
      <vt:lpstr>Промежуточное ПО, ориентированное на обработку сообщений (Message Oriented Middleware - MOM)</vt:lpstr>
      <vt:lpstr>Корпоративный сервер приложений</vt:lpstr>
      <vt:lpstr>Ограничения ПО промежуточного слоя</vt:lpstr>
      <vt:lpstr>Фундаментальные модели РИС</vt:lpstr>
      <vt:lpstr>Понятие фундаментальной модели РИС</vt:lpstr>
      <vt:lpstr>Три фундаментальные модели РС</vt:lpstr>
      <vt:lpstr>АРХИТЕКТУРы основанные на объектах и компонентах </vt:lpstr>
      <vt:lpstr>АРХИТЕКТУРА основанная на объектах (object-based Architecture)</vt:lpstr>
      <vt:lpstr>Распределенные объекты</vt:lpstr>
      <vt:lpstr>Архитектура основанная на сервисах</vt:lpstr>
      <vt:lpstr>Сервис</vt:lpstr>
      <vt:lpstr>Основные понятия Сервис Ориентированной Архитектуры (1)</vt:lpstr>
      <vt:lpstr>Основные понятия СОА (2)</vt:lpstr>
      <vt:lpstr>Взаимодействие между поставщиком и потребителем сервиса</vt:lpstr>
      <vt:lpstr>Архитектура ИС предприятия на основе SOA</vt:lpstr>
      <vt:lpstr>Принцип слабой связи</vt:lpstr>
      <vt:lpstr>Достоинства слабой связи</vt:lpstr>
      <vt:lpstr>Состояние сервиса</vt:lpstr>
      <vt:lpstr>Веб-сервисы</vt:lpstr>
      <vt:lpstr>Веб-сервисы и SOA</vt:lpstr>
      <vt:lpstr>Веб сервис</vt:lpstr>
      <vt:lpstr>Модель работы Web-сервиса</vt:lpstr>
      <vt:lpstr>Стек протоколов web-сервиса</vt:lpstr>
      <vt:lpstr>Архитектура основанная на ресурсах</vt:lpstr>
      <vt:lpstr>Архитектура основанная на ресурсах</vt:lpstr>
      <vt:lpstr>Ресурсо-центрическая архитектура</vt:lpstr>
      <vt:lpstr>Web-сервисы RESTful</vt:lpstr>
      <vt:lpstr>Принципы Архитектуры RESTful</vt:lpstr>
      <vt:lpstr>Явное использование HTTP-методов</vt:lpstr>
      <vt:lpstr>Примеры правильного и неправильного использования команд HTTP</vt:lpstr>
      <vt:lpstr>Web сервис с сохранением состояния</vt:lpstr>
      <vt:lpstr>Web-сервис без сохранения состояния</vt:lpstr>
      <vt:lpstr>Структура URI аналогичная структуре каталогов.</vt:lpstr>
      <vt:lpstr>Передача XML, JSON или обоих</vt:lpstr>
      <vt:lpstr>Сравнение REST и SOAp/xml Web-сервисов</vt:lpstr>
      <vt:lpstr>Понятие семантического Web</vt:lpstr>
      <vt:lpstr>Существующий Web</vt:lpstr>
      <vt:lpstr>Семантический Web</vt:lpstr>
      <vt:lpstr>Три предположения о распределенной сети данных</vt:lpstr>
      <vt:lpstr>Многоуровневое представление Семантического Web по T.Berners-Lee </vt:lpstr>
      <vt:lpstr>RDF</vt:lpstr>
      <vt:lpstr> RDF: Графическое представление </vt:lpstr>
      <vt:lpstr>RDF- модель: пример </vt:lpstr>
      <vt:lpstr>Пример RDFS</vt:lpstr>
      <vt:lpstr>Недостатки RDFS</vt:lpstr>
      <vt:lpstr> Язык онтологий для  Семантического Web </vt:lpstr>
      <vt:lpstr>Модель OWL</vt:lpstr>
      <vt:lpstr>Отношения между классами OWL и RDFS</vt:lpstr>
      <vt:lpstr>Микросервисная архитектура</vt:lpstr>
      <vt:lpstr>Понятие микросервисов</vt:lpstr>
      <vt:lpstr>Микросервисная архитектура</vt:lpstr>
      <vt:lpstr>Хронология развития технологий микросервисов</vt:lpstr>
      <vt:lpstr>Микросервисы  против монолита</vt:lpstr>
      <vt:lpstr>Системы публикации-подписки (publish-subscribe)</vt:lpstr>
      <vt:lpstr>Архитектуры основанные на  Публикации и подписке</vt:lpstr>
      <vt:lpstr>Способы координации</vt:lpstr>
      <vt:lpstr>ВАрианты архитектур публикация/подписка</vt:lpstr>
      <vt:lpstr>Архитектура п/п с прямой координацией</vt:lpstr>
      <vt:lpstr>Архитектура П/П с координацией через почтовый ящик</vt:lpstr>
      <vt:lpstr>Архитектура на основе общего пространства данных</vt:lpstr>
      <vt:lpstr>Архитектура п/п на основе событий</vt:lpstr>
      <vt:lpstr>Варианты Архитектуры п/п на основе событий</vt:lpstr>
      <vt:lpstr>система публикации/подписки основанная на теМЕ </vt:lpstr>
      <vt:lpstr>системы публикации/подписки основанные на содержимом (контенте)  </vt:lpstr>
      <vt:lpstr>Принцип обмена данными между издателем и подписчиком в системах с шиной событий</vt:lpstr>
      <vt:lpstr>Основная проблема систем публикации/подписки </vt:lpstr>
      <vt:lpstr>СПОСОБЫ реализации ПО промежуточного слоя</vt:lpstr>
      <vt:lpstr>Организация промежуточного ПО (midleware)</vt:lpstr>
      <vt:lpstr>Wrappers или Adapters</vt:lpstr>
      <vt:lpstr>Брокер сообщений</vt:lpstr>
      <vt:lpstr>Перехватчики обращений (interceptors)</vt:lpstr>
      <vt:lpstr>Обращение к репликам объекта В</vt:lpstr>
      <vt:lpstr>Адаптируемое ПО промежуточного слоя</vt:lpstr>
      <vt:lpstr>Замена компонент во время исполнения</vt:lpstr>
      <vt:lpstr>Системная Архитектура </vt:lpstr>
      <vt:lpstr>Централизованная организация РС</vt:lpstr>
      <vt:lpstr>Варианты архитектуры клиент-сервер</vt:lpstr>
      <vt:lpstr>Разновидности модели клиент-сервер</vt:lpstr>
      <vt:lpstr>Толстый клиент</vt:lpstr>
      <vt:lpstr>Тонкий клиент</vt:lpstr>
      <vt:lpstr>Взаимодействие между клиентом и сервером</vt:lpstr>
      <vt:lpstr>Физически двухзвенные архитектуры</vt:lpstr>
      <vt:lpstr>Физически Многозвенные системы клиент-сервер</vt:lpstr>
      <vt:lpstr>Поведение сервера как клиента в сложных приложениях</vt:lpstr>
      <vt:lpstr>Пример работы сервера в качестве клиента в WEB приложении</vt:lpstr>
      <vt:lpstr>Трехзвенная Архитектура сервера приложений  Cold Fusion</vt:lpstr>
      <vt:lpstr>ДеЦентрализованная организация РС: системы peer-to-peer (одноранговые системы)</vt:lpstr>
      <vt:lpstr>Сравнение систем P2P и клиент-сервер </vt:lpstr>
      <vt:lpstr>Сравнение принципов построения систем P2P и клиент-сервер </vt:lpstr>
      <vt:lpstr>Способы реализации распределенности в системе</vt:lpstr>
      <vt:lpstr>Вертикальная распределенность</vt:lpstr>
      <vt:lpstr>Горизонтальная распределенность</vt:lpstr>
      <vt:lpstr>Задачи решаемые с помощью р2р систем (1)</vt:lpstr>
      <vt:lpstr>Задачи решаемые с помощью р2р систем (2)</vt:lpstr>
      <vt:lpstr>Принципы построения РС Р2Р</vt:lpstr>
      <vt:lpstr>Признаки Классификация систем Р2Р</vt:lpstr>
      <vt:lpstr>Классификация Р2Р систем по степени их Централизации</vt:lpstr>
      <vt:lpstr>Централизованные Р2Р системы</vt:lpstr>
      <vt:lpstr>Недостатки централизованных P2P систем</vt:lpstr>
      <vt:lpstr>Децентрализованные архитектуры Р2Р Систем</vt:lpstr>
      <vt:lpstr>Пример ДЕЦЕНТРАЛИЗОВАННОЙ P2P Gnutella</vt:lpstr>
      <vt:lpstr>Гибридные архитектуры р2р систем</vt:lpstr>
      <vt:lpstr>Гибридные архитектуры р2р</vt:lpstr>
      <vt:lpstr>Частично централизованные (гибридные) системы Р2Р</vt:lpstr>
      <vt:lpstr>Системы с граничными серверами</vt:lpstr>
      <vt:lpstr>Системы на основе взаимного сотрудничества (collaborative systems)</vt:lpstr>
      <vt:lpstr>Архитектура BitTorrent</vt:lpstr>
      <vt:lpstr>Алгоритм загрузки документа </vt:lpstr>
      <vt:lpstr>Классификация Р2Р систем по их Структуре</vt:lpstr>
      <vt:lpstr>Структурированные Р2Р системы</vt:lpstr>
      <vt:lpstr>Индекс ресурса структурированной P2P системы</vt:lpstr>
      <vt:lpstr>Распределенная хэш таблица (Distributed Hash Table)</vt:lpstr>
      <vt:lpstr>Поиск узла структурированной P2P системы</vt:lpstr>
      <vt:lpstr>Пример структурированной P2P системы - гиперкуб</vt:lpstr>
      <vt:lpstr>Поиск по гиперкубу</vt:lpstr>
      <vt:lpstr>ПОИСК в системе с топологией кольцо (Система хорд)</vt:lpstr>
      <vt:lpstr>Поиск узла в системе хорд </vt:lpstr>
      <vt:lpstr>ПОИСк с помощью маршрутизации документов (1)</vt:lpstr>
      <vt:lpstr>ПОИСк с помощью маршрутизации документов (2)</vt:lpstr>
      <vt:lpstr>Неструктурированные P2P системы</vt:lpstr>
      <vt:lpstr>Метод затопления</vt:lpstr>
      <vt:lpstr>Метод случайного блуждания</vt:lpstr>
      <vt:lpstr>Метод поиска основанный на политике</vt:lpstr>
      <vt:lpstr>Иерархически организованные Р2Р системы</vt:lpstr>
      <vt:lpstr>Иерархическая организация сети Р2Р</vt:lpstr>
      <vt:lpstr>Иерархическая р2р система.  Пример: SKYPE</vt:lpstr>
      <vt:lpstr>Применение  систем  P2P</vt:lpstr>
      <vt:lpstr>Достоинства P2P систем</vt:lpstr>
      <vt:lpstr>недостатки систем P2P</vt:lpstr>
      <vt:lpstr>Спасибо за внимание !</vt:lpstr>
      <vt:lpstr>Модель взаимодействия распределенной системы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распределенных информационных систем</dc:title>
  <dc:creator>tgl</dc:creator>
  <cp:lastModifiedBy>tgl</cp:lastModifiedBy>
  <cp:revision>597</cp:revision>
  <dcterms:created xsi:type="dcterms:W3CDTF">2018-02-19T21:27:23Z</dcterms:created>
  <dcterms:modified xsi:type="dcterms:W3CDTF">2019-04-30T06:11:55Z</dcterms:modified>
</cp:coreProperties>
</file>